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B61BEF0D-F0BB-DE4B-95CE-6DB70DBA9567}" type="datetimeFigureOut">
              <a:rPr lang="en-US" dirty="0"/>
              <a:pPr/>
              <a:t>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משחק תופסת</a:t>
            </a:r>
            <a:endParaRPr lang="he-IL" dirty="0"/>
          </a:p>
        </p:txBody>
      </p:sp>
      <p:sp>
        <p:nvSpPr>
          <p:cNvPr id="3" name="כותרת משנה 2"/>
          <p:cNvSpPr>
            <a:spLocks noGrp="1"/>
          </p:cNvSpPr>
          <p:nvPr>
            <p:ph type="subTitle" idx="1"/>
          </p:nvPr>
        </p:nvSpPr>
        <p:spPr/>
        <p:txBody>
          <a:bodyPr/>
          <a:lstStyle/>
          <a:p>
            <a:r>
              <a:rPr lang="he-IL" dirty="0" smtClean="0"/>
              <a:t>קרא את המשפט (לפני שהוא בורח...)</a:t>
            </a:r>
          </a:p>
          <a:p>
            <a:r>
              <a:rPr lang="he-IL" dirty="0" smtClean="0"/>
              <a:t> וענה על השאלה שאחריו.</a:t>
            </a:r>
            <a:endParaRPr lang="he-IL" dirty="0"/>
          </a:p>
        </p:txBody>
      </p:sp>
    </p:spTree>
    <p:extLst>
      <p:ext uri="{BB962C8B-B14F-4D97-AF65-F5344CB8AC3E}">
        <p14:creationId xmlns:p14="http://schemas.microsoft.com/office/powerpoint/2010/main" val="3299408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32803" y="989238"/>
            <a:ext cx="1343295" cy="1303867"/>
          </a:xfrm>
        </p:spPr>
        <p:txBody>
          <a:bodyPr/>
          <a:lstStyle/>
          <a:p>
            <a:r>
              <a:rPr lang="he-IL" b="1" dirty="0" smtClean="0">
                <a:cs typeface="+mn-cs"/>
              </a:rPr>
              <a:t>בַּלֶגוֹ.</a:t>
            </a:r>
            <a:endParaRPr lang="he-IL" b="1" dirty="0">
              <a:cs typeface="+mn-cs"/>
            </a:endParaRPr>
          </a:p>
        </p:txBody>
      </p:sp>
      <p:sp>
        <p:nvSpPr>
          <p:cNvPr id="3" name="מציין מיקום תוכן 2"/>
          <p:cNvSpPr>
            <a:spLocks noGrp="1"/>
          </p:cNvSpPr>
          <p:nvPr>
            <p:ph idx="1"/>
          </p:nvPr>
        </p:nvSpPr>
        <p:spPr>
          <a:xfrm>
            <a:off x="1295401" y="2556932"/>
            <a:ext cx="9601196" cy="630768"/>
          </a:xfrm>
        </p:spPr>
        <p:txBody>
          <a:bodyPr>
            <a:normAutofit/>
          </a:bodyPr>
          <a:lstStyle/>
          <a:p>
            <a:r>
              <a:rPr lang="he-IL" sz="3200" b="1" dirty="0" smtClean="0"/>
              <a:t>במה אורי שיחק היום?</a:t>
            </a:r>
            <a:endParaRPr lang="he-IL" sz="3200" b="1" dirty="0"/>
          </a:p>
        </p:txBody>
      </p:sp>
      <p:sp>
        <p:nvSpPr>
          <p:cNvPr id="4" name="מלבן 3"/>
          <p:cNvSpPr/>
          <p:nvPr/>
        </p:nvSpPr>
        <p:spPr>
          <a:xfrm>
            <a:off x="7099636" y="1256452"/>
            <a:ext cx="1245854" cy="769441"/>
          </a:xfrm>
          <a:prstGeom prst="rect">
            <a:avLst/>
          </a:prstGeom>
        </p:spPr>
        <p:txBody>
          <a:bodyPr wrap="none">
            <a:spAutoFit/>
          </a:bodyPr>
          <a:lstStyle/>
          <a:p>
            <a:r>
              <a:rPr lang="he-IL" sz="4400" b="1" dirty="0"/>
              <a:t>הַיוֹם </a:t>
            </a:r>
            <a:endParaRPr lang="he-IL" sz="4400" dirty="0"/>
          </a:p>
        </p:txBody>
      </p:sp>
      <p:sp>
        <p:nvSpPr>
          <p:cNvPr id="5" name="מלבן 4"/>
          <p:cNvSpPr/>
          <p:nvPr/>
        </p:nvSpPr>
        <p:spPr>
          <a:xfrm>
            <a:off x="5960741" y="1256452"/>
            <a:ext cx="1226618" cy="769441"/>
          </a:xfrm>
          <a:prstGeom prst="rect">
            <a:avLst/>
          </a:prstGeom>
        </p:spPr>
        <p:txBody>
          <a:bodyPr wrap="none">
            <a:spAutoFit/>
          </a:bodyPr>
          <a:lstStyle/>
          <a:p>
            <a:r>
              <a:rPr lang="he-IL" sz="4400" b="1" dirty="0"/>
              <a:t>אוּרִי </a:t>
            </a:r>
            <a:endParaRPr lang="he-IL" sz="4400" dirty="0"/>
          </a:p>
        </p:txBody>
      </p:sp>
      <p:sp>
        <p:nvSpPr>
          <p:cNvPr id="6" name="מלבן 5"/>
          <p:cNvSpPr/>
          <p:nvPr/>
        </p:nvSpPr>
        <p:spPr>
          <a:xfrm>
            <a:off x="4983510" y="1256452"/>
            <a:ext cx="1051891" cy="769441"/>
          </a:xfrm>
          <a:prstGeom prst="rect">
            <a:avLst/>
          </a:prstGeom>
        </p:spPr>
        <p:txBody>
          <a:bodyPr wrap="none">
            <a:spAutoFit/>
          </a:bodyPr>
          <a:lstStyle/>
          <a:p>
            <a:r>
              <a:rPr lang="he-IL" sz="4400" b="1" dirty="0"/>
              <a:t>בָּנָה </a:t>
            </a:r>
            <a:endParaRPr lang="he-IL" sz="4400" dirty="0"/>
          </a:p>
        </p:txBody>
      </p:sp>
      <p:sp>
        <p:nvSpPr>
          <p:cNvPr id="7" name="מלבן 6"/>
          <p:cNvSpPr/>
          <p:nvPr/>
        </p:nvSpPr>
        <p:spPr>
          <a:xfrm>
            <a:off x="4036123" y="1256452"/>
            <a:ext cx="1051891" cy="769441"/>
          </a:xfrm>
          <a:prstGeom prst="rect">
            <a:avLst/>
          </a:prstGeom>
        </p:spPr>
        <p:txBody>
          <a:bodyPr wrap="none">
            <a:spAutoFit/>
          </a:bodyPr>
          <a:lstStyle/>
          <a:p>
            <a:r>
              <a:rPr lang="he-IL" sz="4400" b="1" dirty="0"/>
              <a:t>בַּיִת </a:t>
            </a:r>
            <a:endParaRPr lang="he-IL" sz="4400" dirty="0"/>
          </a:p>
        </p:txBody>
      </p:sp>
    </p:spTree>
    <p:extLst>
      <p:ext uri="{BB962C8B-B14F-4D97-AF65-F5344CB8AC3E}">
        <p14:creationId xmlns:p14="http://schemas.microsoft.com/office/powerpoint/2010/main" val="24664378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500"/>
                            </p:stCondLst>
                            <p:childTnLst>
                              <p:par>
                                <p:cTn id="9" presetID="10" presetClass="exit" presetSubtype="0" fill="hold" grpId="1"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1000"/>
                                        <p:tgtEl>
                                          <p:spTgt spid="5"/>
                                        </p:tgtEl>
                                      </p:cBhvr>
                                    </p:animEffect>
                                  </p:childTnLst>
                                </p:cTn>
                              </p:par>
                            </p:childTnLst>
                          </p:cTn>
                        </p:par>
                        <p:par>
                          <p:cTn id="16" fill="hold">
                            <p:stCondLst>
                              <p:cond delay="3000"/>
                            </p:stCondLst>
                            <p:childTnLst>
                              <p:par>
                                <p:cTn id="17" presetID="10" presetClass="exit" presetSubtype="0" fill="hold" grpId="1" nodeType="after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3500"/>
                            </p:stCondLst>
                            <p:childTnLst>
                              <p:par>
                                <p:cTn id="21" presetID="2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1000"/>
                                        <p:tgtEl>
                                          <p:spTgt spid="6"/>
                                        </p:tgtEl>
                                      </p:cBhvr>
                                    </p:animEffect>
                                  </p:childTnLst>
                                </p:cTn>
                              </p:par>
                            </p:childTnLst>
                          </p:cTn>
                        </p:par>
                        <p:par>
                          <p:cTn id="24" fill="hold">
                            <p:stCondLst>
                              <p:cond delay="4500"/>
                            </p:stCondLst>
                            <p:childTnLst>
                              <p:par>
                                <p:cTn id="25" presetID="10" presetClass="exit" presetSubtype="0" fill="hold" grpId="1" nodeType="after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5000"/>
                            </p:stCondLst>
                            <p:childTnLst>
                              <p:par>
                                <p:cTn id="29" presetID="22" presetClass="entr" presetSubtype="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right)">
                                      <p:cBhvr>
                                        <p:cTn id="31" dur="1000"/>
                                        <p:tgtEl>
                                          <p:spTgt spid="7"/>
                                        </p:tgtEl>
                                      </p:cBhvr>
                                    </p:animEffect>
                                  </p:childTnLst>
                                </p:cTn>
                              </p:par>
                            </p:childTnLst>
                          </p:cTn>
                        </p:par>
                        <p:par>
                          <p:cTn id="32" fill="hold">
                            <p:stCondLst>
                              <p:cond delay="6000"/>
                            </p:stCondLst>
                            <p:childTnLst>
                              <p:par>
                                <p:cTn id="33" presetID="10" presetClass="exit" presetSubtype="0" fill="hold" grpId="1" nodeType="after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6500"/>
                            </p:stCondLst>
                            <p:childTnLst>
                              <p:par>
                                <p:cTn id="37" presetID="22" presetClass="entr" presetSubtype="2"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right)">
                                      <p:cBhvr>
                                        <p:cTn id="39" dur="1000"/>
                                        <p:tgtEl>
                                          <p:spTgt spid="2"/>
                                        </p:tgtEl>
                                      </p:cBhvr>
                                    </p:animEffect>
                                  </p:childTnLst>
                                </p:cTn>
                              </p:par>
                            </p:childTnLst>
                          </p:cTn>
                        </p:par>
                        <p:par>
                          <p:cTn id="40" fill="hold">
                            <p:stCondLst>
                              <p:cond delay="7500"/>
                            </p:stCondLst>
                            <p:childTnLst>
                              <p:par>
                                <p:cTn id="41" presetID="10" presetClass="exit" presetSubtype="0" fill="hold" grpId="1" nodeType="afterEffect">
                                  <p:stCondLst>
                                    <p:cond delay="0"/>
                                  </p:stCondLst>
                                  <p:childTnLst>
                                    <p:animEffect transition="out" filter="fade">
                                      <p:cBhvr>
                                        <p:cTn id="42" dur="500"/>
                                        <p:tgtEl>
                                          <p:spTgt spid="2"/>
                                        </p:tgtEl>
                                      </p:cBhvr>
                                    </p:animEffect>
                                    <p:set>
                                      <p:cBhvr>
                                        <p:cTn id="43" dur="1" fill="hold">
                                          <p:stCondLst>
                                            <p:cond delay="499"/>
                                          </p:stCondLst>
                                        </p:cTn>
                                        <p:tgtEl>
                                          <p:spTgt spid="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 calcmode="lin" valueType="num">
                                      <p:cBhvr>
                                        <p:cTn id="4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4" grpId="0"/>
      <p:bldP spid="4" grpId="1"/>
      <p:bldP spid="5" grpId="0"/>
      <p:bldP spid="5" grpId="1"/>
      <p:bldP spid="6" grpId="0"/>
      <p:bldP spid="6"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1295402" y="982132"/>
            <a:ext cx="9601196" cy="1303867"/>
          </a:xfrm>
        </p:spPr>
        <p:txBody>
          <a:bodyPr/>
          <a:lstStyle/>
          <a:p>
            <a:r>
              <a:rPr lang="he-IL" b="1" dirty="0" smtClean="0">
                <a:cs typeface="+mn-cs"/>
              </a:rPr>
              <a:t>תפוח טרי עדיף לאכול לפני ארוחה, ולא אחריה.</a:t>
            </a:r>
            <a:endParaRPr lang="he-IL" b="1" dirty="0">
              <a:cs typeface="+mn-cs"/>
            </a:endParaRPr>
          </a:p>
        </p:txBody>
      </p:sp>
      <p:sp>
        <p:nvSpPr>
          <p:cNvPr id="5" name="מציין מיקום תוכן 2"/>
          <p:cNvSpPr>
            <a:spLocks noGrp="1"/>
          </p:cNvSpPr>
          <p:nvPr>
            <p:ph idx="1"/>
          </p:nvPr>
        </p:nvSpPr>
        <p:spPr>
          <a:xfrm>
            <a:off x="1295401" y="2556932"/>
            <a:ext cx="9601196" cy="630768"/>
          </a:xfrm>
        </p:spPr>
        <p:txBody>
          <a:bodyPr>
            <a:normAutofit/>
          </a:bodyPr>
          <a:lstStyle/>
          <a:p>
            <a:r>
              <a:rPr lang="he-IL" sz="3200" b="1" dirty="0" smtClean="0"/>
              <a:t>מתי עדיף לאכול תפוח טרי?</a:t>
            </a:r>
            <a:endParaRPr lang="he-IL" sz="3200" b="1" dirty="0"/>
          </a:p>
        </p:txBody>
      </p:sp>
    </p:spTree>
    <p:extLst>
      <p:ext uri="{BB962C8B-B14F-4D97-AF65-F5344CB8AC3E}">
        <p14:creationId xmlns:p14="http://schemas.microsoft.com/office/powerpoint/2010/main" val="15343628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750" fill="hold"/>
                                        <p:tgtEl>
                                          <p:spTgt spid="4"/>
                                        </p:tgtEl>
                                        <p:attrNameLst>
                                          <p:attrName>ppt_x</p:attrName>
                                        </p:attrNameLst>
                                      </p:cBhvr>
                                      <p:tavLst>
                                        <p:tav tm="0">
                                          <p:val>
                                            <p:strVal val="0-#ppt_w/2"/>
                                          </p:val>
                                        </p:tav>
                                        <p:tav tm="100000">
                                          <p:val>
                                            <p:strVal val="#ppt_x"/>
                                          </p:val>
                                        </p:tav>
                                      </p:tavLst>
                                    </p:anim>
                                    <p:anim calcmode="lin" valueType="num">
                                      <p:cBhvr additive="base">
                                        <p:cTn id="8" dur="3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750"/>
                            </p:stCondLst>
                            <p:childTnLst>
                              <p:par>
                                <p:cTn id="10" presetID="10" presetClass="exit" presetSubtype="0" fill="hold" grpId="1" nodeType="afterEffect">
                                  <p:stCondLst>
                                    <p:cond delay="100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anim calcmode="lin" valueType="num">
                                      <p:cBhvr>
                                        <p:cTn id="1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1295401" y="2517743"/>
            <a:ext cx="9601196" cy="3629057"/>
          </a:xfrm>
        </p:spPr>
        <p:txBody>
          <a:bodyPr>
            <a:noAutofit/>
          </a:bodyPr>
          <a:lstStyle/>
          <a:p>
            <a:r>
              <a:rPr lang="he-IL" sz="3200" dirty="0" smtClean="0">
                <a:cs typeface="+mn-cs"/>
              </a:rPr>
              <a:t>לכל הציפורים יש מקור שבעזרתו הן משיגות אוכל. </a:t>
            </a:r>
            <a:br>
              <a:rPr lang="he-IL" sz="3200" dirty="0" smtClean="0">
                <a:cs typeface="+mn-cs"/>
              </a:rPr>
            </a:br>
            <a:r>
              <a:rPr lang="he-IL" sz="3200" dirty="0" smtClean="0">
                <a:cs typeface="+mn-cs"/>
              </a:rPr>
              <a:t>לכל ציפור </a:t>
            </a:r>
            <a:r>
              <a:rPr lang="he-IL" sz="3200" dirty="0" smtClean="0">
                <a:cs typeface="+mn-cs"/>
              </a:rPr>
              <a:t>נברא </a:t>
            </a:r>
            <a:r>
              <a:rPr lang="he-IL" sz="3200" dirty="0" smtClean="0">
                <a:cs typeface="+mn-cs"/>
              </a:rPr>
              <a:t>מקור </a:t>
            </a:r>
            <a:r>
              <a:rPr lang="he-IL" sz="3200" dirty="0" smtClean="0">
                <a:cs typeface="+mn-cs"/>
              </a:rPr>
              <a:t>לפי </a:t>
            </a:r>
            <a:r>
              <a:rPr lang="he-IL" sz="3200" dirty="0" smtClean="0">
                <a:cs typeface="+mn-cs"/>
              </a:rPr>
              <a:t>סוג </a:t>
            </a:r>
            <a:r>
              <a:rPr lang="he-IL" sz="3200" dirty="0" smtClean="0">
                <a:cs typeface="+mn-cs"/>
              </a:rPr>
              <a:t>המזון שאותו היא אוכלת. </a:t>
            </a:r>
            <a:r>
              <a:rPr lang="he-IL" sz="3200" dirty="0" smtClean="0">
                <a:cs typeface="+mn-cs"/>
              </a:rPr>
              <a:t/>
            </a:r>
            <a:br>
              <a:rPr lang="he-IL" sz="3200" dirty="0" smtClean="0">
                <a:cs typeface="+mn-cs"/>
              </a:rPr>
            </a:br>
            <a:r>
              <a:rPr lang="he-IL" sz="3200" dirty="0" smtClean="0">
                <a:cs typeface="+mn-cs"/>
              </a:rPr>
              <a:t>מקור </a:t>
            </a:r>
            <a:r>
              <a:rPr lang="he-IL" sz="3200" dirty="0" smtClean="0">
                <a:cs typeface="+mn-cs"/>
              </a:rPr>
              <a:t>צר וארוך כמו של </a:t>
            </a:r>
            <a:r>
              <a:rPr lang="he-IL" sz="3200" b="1" dirty="0" smtClean="0">
                <a:cs typeface="+mn-cs"/>
              </a:rPr>
              <a:t>הַדּוּכִיפָת</a:t>
            </a:r>
            <a:r>
              <a:rPr lang="he-IL" sz="3200" dirty="0" smtClean="0">
                <a:cs typeface="+mn-cs"/>
              </a:rPr>
              <a:t> </a:t>
            </a:r>
            <a:br>
              <a:rPr lang="he-IL" sz="3200" dirty="0" smtClean="0">
                <a:cs typeface="+mn-cs"/>
              </a:rPr>
            </a:br>
            <a:r>
              <a:rPr lang="he-IL" sz="3200" dirty="0" smtClean="0">
                <a:cs typeface="+mn-cs"/>
              </a:rPr>
              <a:t>מתאים לחיפוש חרקים ותולעים באדמה. </a:t>
            </a:r>
            <a:br>
              <a:rPr lang="he-IL" sz="3200" dirty="0" smtClean="0">
                <a:cs typeface="+mn-cs"/>
              </a:rPr>
            </a:br>
            <a:r>
              <a:rPr lang="he-IL" sz="3200" dirty="0" smtClean="0">
                <a:cs typeface="+mn-cs"/>
              </a:rPr>
              <a:t>מקור קצר ועבה כמו של </a:t>
            </a:r>
            <a:r>
              <a:rPr lang="he-IL" sz="3200" b="1" dirty="0" smtClean="0">
                <a:cs typeface="+mn-cs"/>
              </a:rPr>
              <a:t>הַדְּרוֹר</a:t>
            </a:r>
            <a:r>
              <a:rPr lang="he-IL" sz="3200" dirty="0" smtClean="0">
                <a:cs typeface="+mn-cs"/>
              </a:rPr>
              <a:t> מתאים לאכילת זרעים. </a:t>
            </a:r>
            <a:br>
              <a:rPr lang="he-IL" sz="3200" dirty="0" smtClean="0">
                <a:cs typeface="+mn-cs"/>
              </a:rPr>
            </a:br>
            <a:r>
              <a:rPr lang="he-IL" sz="3200" dirty="0" smtClean="0">
                <a:cs typeface="+mn-cs"/>
              </a:rPr>
              <a:t>מקור רחב ושטוח כמו של </a:t>
            </a:r>
            <a:r>
              <a:rPr lang="he-IL" sz="3200" b="1" dirty="0" err="1" smtClean="0">
                <a:cs typeface="+mn-cs"/>
              </a:rPr>
              <a:t>הַבַּרְוָז</a:t>
            </a:r>
            <a:r>
              <a:rPr lang="he-IL" sz="3200" dirty="0" smtClean="0">
                <a:cs typeface="+mn-cs"/>
              </a:rPr>
              <a:t> מתאים לסינון מזון ממים. </a:t>
            </a:r>
            <a:endParaRPr lang="he-IL" sz="3200" dirty="0">
              <a:cs typeface="+mn-cs"/>
            </a:endParaRPr>
          </a:p>
        </p:txBody>
      </p:sp>
      <p:sp>
        <p:nvSpPr>
          <p:cNvPr id="5" name="מציין מיקום תוכן 2"/>
          <p:cNvSpPr>
            <a:spLocks noGrp="1"/>
          </p:cNvSpPr>
          <p:nvPr>
            <p:ph idx="1"/>
          </p:nvPr>
        </p:nvSpPr>
        <p:spPr>
          <a:xfrm>
            <a:off x="1295401" y="1237584"/>
            <a:ext cx="9601196" cy="630768"/>
          </a:xfrm>
        </p:spPr>
        <p:txBody>
          <a:bodyPr>
            <a:normAutofit/>
          </a:bodyPr>
          <a:lstStyle/>
          <a:p>
            <a:r>
              <a:rPr lang="he-IL" sz="3200" b="1" dirty="0" smtClean="0"/>
              <a:t>איזו ציפור אוכלת זרעים, ואיזה מקור יש לה?</a:t>
            </a:r>
            <a:endParaRPr lang="he-IL" sz="3200" b="1" dirty="0"/>
          </a:p>
        </p:txBody>
      </p:sp>
    </p:spTree>
    <p:extLst>
      <p:ext uri="{BB962C8B-B14F-4D97-AF65-F5344CB8AC3E}">
        <p14:creationId xmlns:p14="http://schemas.microsoft.com/office/powerpoint/2010/main" val="15368767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6" nodeType="afterEffect">
                                  <p:stCondLst>
                                    <p:cond delay="0"/>
                                  </p:stCondLst>
                                  <p:iterate type="wd">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5000" fill="hold"/>
                                        <p:tgtEl>
                                          <p:spTgt spid="4"/>
                                        </p:tgtEl>
                                        <p:attrNameLst>
                                          <p:attrName>ppt_x</p:attrName>
                                        </p:attrNameLst>
                                      </p:cBhvr>
                                      <p:tavLst>
                                        <p:tav tm="0">
                                          <p:val>
                                            <p:strVal val="#ppt_x"/>
                                          </p:val>
                                        </p:tav>
                                        <p:tav tm="100000">
                                          <p:val>
                                            <p:strVal val="#ppt_x"/>
                                          </p:val>
                                        </p:tav>
                                      </p:tavLst>
                                    </p:anim>
                                    <p:anim calcmode="lin" valueType="num">
                                      <p:cBhvr>
                                        <p:cTn id="8" dur="15000" fill="hold"/>
                                        <p:tgtEl>
                                          <p:spTgt spid="4"/>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6"/>
      <p:bldP spid="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54</TotalTime>
  <Words>62</Words>
  <Application>Microsoft Office PowerPoint</Application>
  <PresentationFormat>מסך רחב</PresentationFormat>
  <Paragraphs>13</Paragraphs>
  <Slides>4</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4</vt:i4>
      </vt:variant>
    </vt:vector>
  </HeadingPairs>
  <TitlesOfParts>
    <vt:vector size="8" baseType="lpstr">
      <vt:lpstr>Arial</vt:lpstr>
      <vt:lpstr>Garamond</vt:lpstr>
      <vt:lpstr>Times New Roman</vt:lpstr>
      <vt:lpstr>אורגני</vt:lpstr>
      <vt:lpstr>משחק תופסת</vt:lpstr>
      <vt:lpstr>בַּלֶגוֹ.</vt:lpstr>
      <vt:lpstr>תפוח טרי עדיף לאכול לפני ארוחה, ולא אחריה.</vt:lpstr>
      <vt:lpstr>לכל הציפורים יש מקור שבעזרתו הן משיגות אוכל.  לכל ציפור נברא מקור לפי סוג המזון שאותו היא אוכלת.  מקור צר וארוך כמו של הַדּוּכִיפָת  מתאים לחיפוש חרקים ותולעים באדמה.  מקור קצר ועבה כמו של הַדְּרוֹר מתאים לאכילת זרעים.  מקור רחב ושטוח כמו של הַבַּרְוָז מתאים לסינון מזון ממים.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משחק תופסת</dc:title>
  <dc:creator>IBM Thinkpad</dc:creator>
  <cp:lastModifiedBy>IBM Thinkpad</cp:lastModifiedBy>
  <cp:revision>7</cp:revision>
  <dcterms:created xsi:type="dcterms:W3CDTF">2020-01-23T22:47:07Z</dcterms:created>
  <dcterms:modified xsi:type="dcterms:W3CDTF">2020-01-25T23:07:16Z</dcterms:modified>
</cp:coreProperties>
</file>