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61" r:id="rId4"/>
    <p:sldId id="262" r:id="rId5"/>
    <p:sldId id="283" r:id="rId6"/>
    <p:sldId id="284" r:id="rId7"/>
    <p:sldId id="285" r:id="rId8"/>
    <p:sldId id="266" r:id="rId9"/>
    <p:sldId id="267" r:id="rId10"/>
    <p:sldId id="280" r:id="rId11"/>
    <p:sldId id="281" r:id="rId12"/>
    <p:sldId id="282" r:id="rId13"/>
    <p:sldId id="277" r:id="rId14"/>
    <p:sldId id="279" r:id="rId15"/>
    <p:sldId id="269" r:id="rId16"/>
    <p:sldId id="271" r:id="rId17"/>
    <p:sldId id="276" r:id="rId18"/>
  </p:sldIdLst>
  <p:sldSz cx="9144000" cy="6858000" type="screen4x3"/>
  <p:notesSz cx="6858000" cy="9144000"/>
  <p:custDataLst>
    <p:tags r:id="rId20"/>
  </p:custDataLst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FF99"/>
    <a:srgbClr val="C378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946F1D3-BB83-4F50-88A2-5CE24ADE5D44}" type="datetimeFigureOut">
              <a:rPr lang="he-IL" smtClean="0"/>
              <a:pPr/>
              <a:t>ל'/אב/תשפ"א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672DF65-F102-45B9-BBD8-0158CA753D4A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4042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730B-4BB3-45B8-A02E-F1FC892ECC66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F5232-EA0C-47C2-B00E-BECF6F2E2338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F49F-CCBA-418F-8E76-FFDDE1F2DC4A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A435-BB38-4ADD-8EEA-7DA8ACC81BB7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F74B-28F0-4C74-BD87-62D7840BF2FB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1F23-D9D0-465B-B9EE-C36CAC13416E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2C38D-1273-4E68-9FD0-63B8249B1C89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83BC-38D0-4537-85FA-3C6198BBBBBE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48009-0D76-47CB-989B-41B198520C31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7C80-205A-4C18-B83B-6185AE4C02E0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3BFB9-3C7A-4166-B5A9-91C3CB257F80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11D11-D88D-4A66-B430-49AA35B09899}" type="datetime8">
              <a:rPr lang="he-IL" smtClean="0"/>
              <a:pPr/>
              <a:t>08 אוגוסט 21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e-IL"/>
              <a:t>חגית אמסטרדם פרנקל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A7510-00EB-4F5B-AC48-C036A3E3C4AA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gif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gif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187624" y="764704"/>
            <a:ext cx="677140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66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378E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BN Cloud" pitchFamily="2" charset="-79"/>
              </a:rPr>
              <a:t>רק הבדל קטן...</a:t>
            </a:r>
          </a:p>
        </p:txBody>
      </p:sp>
      <p:sp>
        <p:nvSpPr>
          <p:cNvPr id="3" name="מלבן 2"/>
          <p:cNvSpPr/>
          <p:nvPr/>
        </p:nvSpPr>
        <p:spPr>
          <a:xfrm>
            <a:off x="337442" y="5338082"/>
            <a:ext cx="4463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6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חגית אמסטרדם פרנקל</a:t>
            </a:r>
          </a:p>
        </p:txBody>
      </p:sp>
      <p:sp>
        <p:nvSpPr>
          <p:cNvPr id="4" name="לחצן פעולה: קדימה או הבא 3">
            <a:hlinkClick r:id="" action="ppaction://hlinkshowjump?jump=nextslide" highlightClick="1"/>
          </p:cNvPr>
          <p:cNvSpPr/>
          <p:nvPr/>
        </p:nvSpPr>
        <p:spPr>
          <a:xfrm>
            <a:off x="6660232" y="5229200"/>
            <a:ext cx="1512168" cy="86409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5148064" y="3429000"/>
            <a:ext cx="3535006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1">
            <a:spAutoFit/>
          </a:bodyPr>
          <a:lstStyle/>
          <a:p>
            <a:r>
              <a:rPr lang="he-IL" dirty="0"/>
              <a:t>עליכם לקרוא את המשפט,</a:t>
            </a:r>
          </a:p>
          <a:p>
            <a:r>
              <a:rPr lang="he-IL" dirty="0"/>
              <a:t>לקרוא את המילים</a:t>
            </a:r>
          </a:p>
          <a:p>
            <a:r>
              <a:rPr lang="he-IL" dirty="0"/>
              <a:t>ולבחור את המילה המתאימה למשפט.</a:t>
            </a:r>
          </a:p>
          <a:p>
            <a:r>
              <a:rPr lang="he-IL" dirty="0"/>
              <a:t>בהצלחה.</a:t>
            </a:r>
          </a:p>
        </p:txBody>
      </p:sp>
      <p:sp>
        <p:nvSpPr>
          <p:cNvPr id="6" name="מלבן 5"/>
          <p:cNvSpPr/>
          <p:nvPr/>
        </p:nvSpPr>
        <p:spPr>
          <a:xfrm>
            <a:off x="2426314" y="1988840"/>
            <a:ext cx="47484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haroni" pitchFamily="2" charset="-79"/>
              </a:rPr>
              <a:t>לתִרְגו</a:t>
            </a:r>
            <a:r>
              <a:rPr lang="he-IL" sz="5400" b="1" cap="none" spc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haroni" pitchFamily="2" charset="-79"/>
              </a:rPr>
              <a:t>ּל </a:t>
            </a:r>
            <a:r>
              <a:rPr lang="he-IL" sz="54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haroni" pitchFamily="2" charset="-79"/>
              </a:rPr>
              <a:t>פִּעֲנ</a:t>
            </a:r>
            <a:r>
              <a:rPr lang="he-IL" sz="5400" b="1" cap="none" spc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haroni" pitchFamily="2" charset="-79"/>
              </a:rPr>
              <a:t>וּחַ</a:t>
            </a:r>
            <a:r>
              <a:rPr lang="he-IL" sz="54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haroni" pitchFamily="2" charset="-79"/>
              </a:rPr>
              <a:t> </a:t>
            </a:r>
            <a:r>
              <a:rPr lang="he-IL" sz="5400" b="1" cap="none" spc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haroni" pitchFamily="2" charset="-79"/>
              </a:rPr>
              <a:t>מְדֻ</a:t>
            </a:r>
            <a:r>
              <a:rPr lang="he-IL" sz="54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haroni" pitchFamily="2" charset="-79"/>
              </a:rPr>
              <a:t>יָּק</a:t>
            </a:r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1"/>
          </p:nvPr>
        </p:nvSpPr>
        <p:spPr>
          <a:xfrm>
            <a:off x="337442" y="6165304"/>
            <a:ext cx="4378574" cy="365125"/>
          </a:xfrm>
        </p:spPr>
        <p:txBody>
          <a:bodyPr/>
          <a:lstStyle/>
          <a:p>
            <a:r>
              <a:rPr lang="he-IL" sz="1800" b="1" dirty="0">
                <a:solidFill>
                  <a:srgbClr val="FF0000"/>
                </a:solidFill>
              </a:rPr>
              <a:t>בהתאמה לציבור יראי שמיים ע"י איריס כהן</a:t>
            </a:r>
          </a:p>
          <a:p>
            <a:r>
              <a:rPr lang="en-US" sz="1800" b="1" dirty="0">
                <a:solidFill>
                  <a:srgbClr val="FF0000"/>
                </a:solidFill>
              </a:rPr>
              <a:t>0548424783V@GMAIL.COM</a:t>
            </a:r>
            <a:endParaRPr lang="he-IL" sz="1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690506" y="5589240"/>
            <a:ext cx="5626861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dirty="0">
                <a:cs typeface="Aharoni" pitchFamily="2" charset="-79"/>
              </a:rPr>
              <a:t>יוֹאָב ____ אֶת הַדַּפ</a:t>
            </a:r>
            <a:r>
              <a:rPr lang="he-IL" sz="3600" dirty="0" err="1">
                <a:cs typeface="Aharoni" pitchFamily="2" charset="-79"/>
              </a:rPr>
              <a:t>ִּים </a:t>
            </a:r>
            <a:r>
              <a:rPr lang="he-IL" sz="3600" dirty="0">
                <a:cs typeface="Aharoni" pitchFamily="2" charset="-79"/>
              </a:rPr>
              <a:t>הַצִּבְעוֹנִיִּים</a:t>
            </a:r>
            <a:r>
              <a:rPr lang="he-IL" sz="3600" dirty="0"/>
              <a:t>. </a:t>
            </a:r>
            <a:endParaRPr lang="en-US" sz="3600" dirty="0"/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172819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גְּזַר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172819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גָּזַר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172819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גֶּזֶר</a:t>
              </a:r>
            </a:p>
          </p:txBody>
        </p:sp>
      </p:grpSp>
      <p:pic>
        <p:nvPicPr>
          <p:cNvPr id="36866" name="Picture 2" descr="http://images.clipart.com/thw/thw11/CL/5433_2005010014/010911_0971_07/19877190.thb.jpg?010911_0971_0745_v__v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692697"/>
            <a:ext cx="3853544" cy="4241322"/>
          </a:xfrm>
          <a:prstGeom prst="rect">
            <a:avLst/>
          </a:prstGeom>
          <a:noFill/>
        </p:spPr>
      </p:pic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8" name="צורה חופשית: צורה 7">
            <a:extLst>
              <a:ext uri="{FF2B5EF4-FFF2-40B4-BE49-F238E27FC236}">
                <a16:creationId xmlns:a16="http://schemas.microsoft.com/office/drawing/2014/main" id="{6E823692-255B-43F5-8D4C-C1D4BDD05B14}"/>
              </a:ext>
            </a:extLst>
          </p:cNvPr>
          <p:cNvSpPr/>
          <p:nvPr/>
        </p:nvSpPr>
        <p:spPr>
          <a:xfrm rot="-300000">
            <a:off x="5364088" y="836712"/>
            <a:ext cx="763335" cy="405670"/>
          </a:xfrm>
          <a:custGeom>
            <a:avLst/>
            <a:gdLst>
              <a:gd name="connsiteX0" fmla="*/ 2538 w 728402"/>
              <a:gd name="connsiteY0" fmla="*/ 103695 h 399990"/>
              <a:gd name="connsiteX1" fmla="*/ 77952 w 728402"/>
              <a:gd name="connsiteY1" fmla="*/ 150829 h 399990"/>
              <a:gd name="connsiteX2" fmla="*/ 143940 w 728402"/>
              <a:gd name="connsiteY2" fmla="*/ 197963 h 399990"/>
              <a:gd name="connsiteX3" fmla="*/ 209927 w 728402"/>
              <a:gd name="connsiteY3" fmla="*/ 226243 h 399990"/>
              <a:gd name="connsiteX4" fmla="*/ 228781 w 728402"/>
              <a:gd name="connsiteY4" fmla="*/ 254524 h 399990"/>
              <a:gd name="connsiteX5" fmla="*/ 285342 w 728402"/>
              <a:gd name="connsiteY5" fmla="*/ 282804 h 399990"/>
              <a:gd name="connsiteX6" fmla="*/ 313622 w 728402"/>
              <a:gd name="connsiteY6" fmla="*/ 311085 h 399990"/>
              <a:gd name="connsiteX7" fmla="*/ 379610 w 728402"/>
              <a:gd name="connsiteY7" fmla="*/ 329938 h 399990"/>
              <a:gd name="connsiteX8" fmla="*/ 407890 w 728402"/>
              <a:gd name="connsiteY8" fmla="*/ 348792 h 399990"/>
              <a:gd name="connsiteX9" fmla="*/ 473878 w 728402"/>
              <a:gd name="connsiteY9" fmla="*/ 367645 h 399990"/>
              <a:gd name="connsiteX10" fmla="*/ 530439 w 728402"/>
              <a:gd name="connsiteY10" fmla="*/ 386499 h 399990"/>
              <a:gd name="connsiteX11" fmla="*/ 728402 w 728402"/>
              <a:gd name="connsiteY11" fmla="*/ 348792 h 399990"/>
              <a:gd name="connsiteX12" fmla="*/ 718975 w 728402"/>
              <a:gd name="connsiteY12" fmla="*/ 292231 h 399990"/>
              <a:gd name="connsiteX13" fmla="*/ 700121 w 728402"/>
              <a:gd name="connsiteY13" fmla="*/ 263951 h 399990"/>
              <a:gd name="connsiteX14" fmla="*/ 662414 w 728402"/>
              <a:gd name="connsiteY14" fmla="*/ 188536 h 399990"/>
              <a:gd name="connsiteX15" fmla="*/ 643560 w 728402"/>
              <a:gd name="connsiteY15" fmla="*/ 160256 h 399990"/>
              <a:gd name="connsiteX16" fmla="*/ 587000 w 728402"/>
              <a:gd name="connsiteY16" fmla="*/ 122548 h 399990"/>
              <a:gd name="connsiteX17" fmla="*/ 530439 w 728402"/>
              <a:gd name="connsiteY17" fmla="*/ 94268 h 399990"/>
              <a:gd name="connsiteX18" fmla="*/ 502158 w 728402"/>
              <a:gd name="connsiteY18" fmla="*/ 65988 h 399990"/>
              <a:gd name="connsiteX19" fmla="*/ 464451 w 728402"/>
              <a:gd name="connsiteY19" fmla="*/ 56561 h 399990"/>
              <a:gd name="connsiteX20" fmla="*/ 407890 w 728402"/>
              <a:gd name="connsiteY20" fmla="*/ 37707 h 399990"/>
              <a:gd name="connsiteX21" fmla="*/ 341903 w 728402"/>
              <a:gd name="connsiteY21" fmla="*/ 0 h 399990"/>
              <a:gd name="connsiteX22" fmla="*/ 238208 w 728402"/>
              <a:gd name="connsiteY22" fmla="*/ 28280 h 399990"/>
              <a:gd name="connsiteX23" fmla="*/ 181647 w 728402"/>
              <a:gd name="connsiteY23" fmla="*/ 37707 h 399990"/>
              <a:gd name="connsiteX24" fmla="*/ 153367 w 728402"/>
              <a:gd name="connsiteY24" fmla="*/ 56561 h 399990"/>
              <a:gd name="connsiteX25" fmla="*/ 106233 w 728402"/>
              <a:gd name="connsiteY25" fmla="*/ 65988 h 399990"/>
              <a:gd name="connsiteX26" fmla="*/ 21391 w 728402"/>
              <a:gd name="connsiteY26" fmla="*/ 103695 h 399990"/>
              <a:gd name="connsiteX27" fmla="*/ 2538 w 728402"/>
              <a:gd name="connsiteY27" fmla="*/ 103695 h 3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28402" h="399990">
                <a:moveTo>
                  <a:pt x="2538" y="103695"/>
                </a:moveTo>
                <a:cubicBezTo>
                  <a:pt x="11965" y="111551"/>
                  <a:pt x="52554" y="132687"/>
                  <a:pt x="77952" y="150829"/>
                </a:cubicBezTo>
                <a:cubicBezTo>
                  <a:pt x="98181" y="165278"/>
                  <a:pt x="121727" y="185270"/>
                  <a:pt x="143940" y="197963"/>
                </a:cubicBezTo>
                <a:cubicBezTo>
                  <a:pt x="176554" y="216599"/>
                  <a:pt x="178202" y="215667"/>
                  <a:pt x="209927" y="226243"/>
                </a:cubicBezTo>
                <a:cubicBezTo>
                  <a:pt x="216212" y="235670"/>
                  <a:pt x="220770" y="246513"/>
                  <a:pt x="228781" y="254524"/>
                </a:cubicBezTo>
                <a:cubicBezTo>
                  <a:pt x="247054" y="272797"/>
                  <a:pt x="262342" y="275137"/>
                  <a:pt x="285342" y="282804"/>
                </a:cubicBezTo>
                <a:cubicBezTo>
                  <a:pt x="294769" y="292231"/>
                  <a:pt x="302529" y="303690"/>
                  <a:pt x="313622" y="311085"/>
                </a:cubicBezTo>
                <a:cubicBezTo>
                  <a:pt x="321733" y="316492"/>
                  <a:pt x="374587" y="328682"/>
                  <a:pt x="379610" y="329938"/>
                </a:cubicBezTo>
                <a:cubicBezTo>
                  <a:pt x="389037" y="336223"/>
                  <a:pt x="397757" y="343725"/>
                  <a:pt x="407890" y="348792"/>
                </a:cubicBezTo>
                <a:cubicBezTo>
                  <a:pt x="423733" y="356714"/>
                  <a:pt x="458772" y="363113"/>
                  <a:pt x="473878" y="367645"/>
                </a:cubicBezTo>
                <a:cubicBezTo>
                  <a:pt x="492913" y="373356"/>
                  <a:pt x="511585" y="380214"/>
                  <a:pt x="530439" y="386499"/>
                </a:cubicBezTo>
                <a:cubicBezTo>
                  <a:pt x="543192" y="385861"/>
                  <a:pt x="728402" y="435300"/>
                  <a:pt x="728402" y="348792"/>
                </a:cubicBezTo>
                <a:cubicBezTo>
                  <a:pt x="728402" y="329678"/>
                  <a:pt x="725019" y="310364"/>
                  <a:pt x="718975" y="292231"/>
                </a:cubicBezTo>
                <a:cubicBezTo>
                  <a:pt x="715392" y="281483"/>
                  <a:pt x="706406" y="273378"/>
                  <a:pt x="700121" y="263951"/>
                </a:cubicBezTo>
                <a:cubicBezTo>
                  <a:pt x="685763" y="220876"/>
                  <a:pt x="694216" y="239418"/>
                  <a:pt x="662414" y="188536"/>
                </a:cubicBezTo>
                <a:cubicBezTo>
                  <a:pt x="656409" y="178929"/>
                  <a:pt x="652086" y="167717"/>
                  <a:pt x="643560" y="160256"/>
                </a:cubicBezTo>
                <a:cubicBezTo>
                  <a:pt x="626507" y="145335"/>
                  <a:pt x="605854" y="135117"/>
                  <a:pt x="587000" y="122548"/>
                </a:cubicBezTo>
                <a:cubicBezTo>
                  <a:pt x="550455" y="98185"/>
                  <a:pt x="569463" y="107277"/>
                  <a:pt x="530439" y="94268"/>
                </a:cubicBezTo>
                <a:cubicBezTo>
                  <a:pt x="521012" y="84841"/>
                  <a:pt x="513733" y="72602"/>
                  <a:pt x="502158" y="65988"/>
                </a:cubicBezTo>
                <a:cubicBezTo>
                  <a:pt x="490909" y="59560"/>
                  <a:pt x="476860" y="60284"/>
                  <a:pt x="464451" y="56561"/>
                </a:cubicBezTo>
                <a:cubicBezTo>
                  <a:pt x="445416" y="50850"/>
                  <a:pt x="425666" y="46595"/>
                  <a:pt x="407890" y="37707"/>
                </a:cubicBezTo>
                <a:cubicBezTo>
                  <a:pt x="360049" y="13787"/>
                  <a:pt x="381875" y="26649"/>
                  <a:pt x="341903" y="0"/>
                </a:cubicBezTo>
                <a:cubicBezTo>
                  <a:pt x="307338" y="9427"/>
                  <a:pt x="273083" y="20074"/>
                  <a:pt x="238208" y="28280"/>
                </a:cubicBezTo>
                <a:cubicBezTo>
                  <a:pt x="219602" y="32658"/>
                  <a:pt x="199780" y="31663"/>
                  <a:pt x="181647" y="37707"/>
                </a:cubicBezTo>
                <a:cubicBezTo>
                  <a:pt x="170899" y="41290"/>
                  <a:pt x="163975" y="52583"/>
                  <a:pt x="153367" y="56561"/>
                </a:cubicBezTo>
                <a:cubicBezTo>
                  <a:pt x="138365" y="62187"/>
                  <a:pt x="121777" y="62102"/>
                  <a:pt x="106233" y="65988"/>
                </a:cubicBezTo>
                <a:cubicBezTo>
                  <a:pt x="69823" y="75090"/>
                  <a:pt x="61663" y="85796"/>
                  <a:pt x="21391" y="103695"/>
                </a:cubicBezTo>
                <a:cubicBezTo>
                  <a:pt x="12311" y="107731"/>
                  <a:pt x="-6889" y="95839"/>
                  <a:pt x="2538" y="10369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4205343" y="5661248"/>
            <a:ext cx="4548040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dirty="0">
                <a:cs typeface="Aharoni" pitchFamily="2" charset="-79"/>
              </a:rPr>
              <a:t>2 4 6 </a:t>
            </a:r>
            <a:r>
              <a:rPr lang="he-IL" sz="3600">
                <a:cs typeface="Aharoni" pitchFamily="2" charset="-79"/>
              </a:rPr>
              <a:t>8  הֵם </a:t>
            </a:r>
            <a:r>
              <a:rPr lang="he-IL" sz="3600" dirty="0">
                <a:cs typeface="Aharoni" pitchFamily="2" charset="-79"/>
              </a:rPr>
              <a:t>_____ זוּגִיים. </a:t>
            </a:r>
            <a:endParaRPr lang="en-US" sz="3600" dirty="0">
              <a:cs typeface="Aharoni" pitchFamily="2" charset="-79"/>
            </a:endParaRP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2592288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hlinkshowjump?jump=nextslide">
                <a:snd r:embed="rId2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hlinkshowjump?jump=nextslide">
                <a:snd r:embed="rId2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מִסְפָּרִים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2592288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מְסַפְּרִים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2592288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noaction">
                <a:snd r:embed="rId4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מִסְפָּרַיִם</a:t>
              </a:r>
            </a:p>
          </p:txBody>
        </p:sp>
      </p:grpSp>
      <p:sp>
        <p:nvSpPr>
          <p:cNvPr id="13" name="מלבן 12"/>
          <p:cNvSpPr/>
          <p:nvPr/>
        </p:nvSpPr>
        <p:spPr>
          <a:xfrm>
            <a:off x="7380312" y="620688"/>
            <a:ext cx="81304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</a:t>
            </a:r>
          </a:p>
        </p:txBody>
      </p:sp>
      <p:sp>
        <p:nvSpPr>
          <p:cNvPr id="16" name="מלבן 15"/>
          <p:cNvSpPr/>
          <p:nvPr/>
        </p:nvSpPr>
        <p:spPr>
          <a:xfrm>
            <a:off x="4139952" y="3429000"/>
            <a:ext cx="81304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4</a:t>
            </a:r>
          </a:p>
        </p:txBody>
      </p:sp>
      <p:sp>
        <p:nvSpPr>
          <p:cNvPr id="19" name="מלבן 18"/>
          <p:cNvSpPr/>
          <p:nvPr/>
        </p:nvSpPr>
        <p:spPr>
          <a:xfrm>
            <a:off x="6444208" y="2420888"/>
            <a:ext cx="81304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6</a:t>
            </a:r>
          </a:p>
        </p:txBody>
      </p:sp>
      <p:sp>
        <p:nvSpPr>
          <p:cNvPr id="20" name="מלבן 19"/>
          <p:cNvSpPr/>
          <p:nvPr/>
        </p:nvSpPr>
        <p:spPr>
          <a:xfrm>
            <a:off x="4572000" y="1340768"/>
            <a:ext cx="81304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8</a:t>
            </a:r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4067944" y="5445224"/>
            <a:ext cx="4046301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dirty="0">
                <a:cs typeface="Aharoni" pitchFamily="2" charset="-79"/>
              </a:rPr>
              <a:t>בְּסִין _____ הַרְבֵּה אוֹרֵז</a:t>
            </a:r>
            <a:r>
              <a:rPr lang="he-IL" sz="3600" b="1" dirty="0">
                <a:cs typeface="David" pitchFamily="2" charset="-79"/>
              </a:rPr>
              <a:t>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244827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מְגֻדָּלִים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244827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מִגְדָּלִים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244827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מְגַדְּלִים</a:t>
              </a:r>
            </a:p>
          </p:txBody>
        </p:sp>
      </p:grpSp>
      <p:pic>
        <p:nvPicPr>
          <p:cNvPr id="34818" name="Picture 2" descr="http://www.epochtimes.co.il/news/images/stories/2008d1/nature/riceviet_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5" y="1052736"/>
            <a:ext cx="4587212" cy="3440411"/>
          </a:xfrm>
          <a:prstGeom prst="rect">
            <a:avLst/>
          </a:prstGeom>
          <a:noFill/>
        </p:spPr>
      </p:pic>
      <p:sp>
        <p:nvSpPr>
          <p:cNvPr id="16" name="מציין מיקום של כותרת תחתונה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757832" y="5589240"/>
            <a:ext cx="5559535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b="1" dirty="0">
                <a:cs typeface="David" pitchFamily="2" charset="-79"/>
              </a:rPr>
              <a:t>הָלַכְתִּי </a:t>
            </a:r>
            <a:r>
              <a:rPr lang="he-IL" sz="3600" b="1" dirty="0" err="1">
                <a:cs typeface="David" pitchFamily="2" charset="-79"/>
              </a:rPr>
              <a:t>ל</a:t>
            </a:r>
            <a:r>
              <a:rPr lang="he-IL" sz="3600" b="1" dirty="0">
                <a:cs typeface="David" pitchFamily="2" charset="-79"/>
              </a:rPr>
              <a:t>ַ____ כְּדֵי שֶׁיְּסַפֵּר </a:t>
            </a:r>
            <a:r>
              <a:rPr lang="he-IL" sz="3600" b="1" dirty="0" err="1">
                <a:cs typeface="David" pitchFamily="2" charset="-79"/>
              </a:rPr>
              <a:t>אוֹת</a:t>
            </a:r>
            <a:r>
              <a:rPr lang="he-IL" sz="3600" b="1" dirty="0">
                <a:cs typeface="David" pitchFamily="2" charset="-79"/>
              </a:rPr>
              <a:t>ִי.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172819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סָפַר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172819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סַפָּר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172819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סִפֵּר</a:t>
              </a:r>
            </a:p>
          </p:txBody>
        </p:sp>
      </p:grpSp>
      <p:pic>
        <p:nvPicPr>
          <p:cNvPr id="23554" name="Picture 2" descr="http://dsdtglobal.com/images/barber_20kommondor_20clipart_1_.g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548680"/>
            <a:ext cx="3463277" cy="4429227"/>
          </a:xfrm>
          <a:prstGeom prst="rect">
            <a:avLst/>
          </a:prstGeom>
          <a:noFill/>
        </p:spPr>
      </p:pic>
      <p:sp>
        <p:nvSpPr>
          <p:cNvPr id="13" name="מציין מיקום של כותרת תחתונה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8" name="צורה חופשית: צורה 7">
            <a:extLst>
              <a:ext uri="{FF2B5EF4-FFF2-40B4-BE49-F238E27FC236}">
                <a16:creationId xmlns:a16="http://schemas.microsoft.com/office/drawing/2014/main" id="{0C52D73F-C2E0-47EB-9706-9202D8F22EA5}"/>
              </a:ext>
            </a:extLst>
          </p:cNvPr>
          <p:cNvSpPr/>
          <p:nvPr/>
        </p:nvSpPr>
        <p:spPr>
          <a:xfrm>
            <a:off x="6230216" y="548680"/>
            <a:ext cx="502024" cy="351405"/>
          </a:xfrm>
          <a:custGeom>
            <a:avLst/>
            <a:gdLst>
              <a:gd name="connsiteX0" fmla="*/ 59 w 502024"/>
              <a:gd name="connsiteY0" fmla="*/ 37707 h 351405"/>
              <a:gd name="connsiteX1" fmla="*/ 47193 w 502024"/>
              <a:gd name="connsiteY1" fmla="*/ 75414 h 351405"/>
              <a:gd name="connsiteX2" fmla="*/ 94327 w 502024"/>
              <a:gd name="connsiteY2" fmla="*/ 141402 h 351405"/>
              <a:gd name="connsiteX3" fmla="*/ 122608 w 502024"/>
              <a:gd name="connsiteY3" fmla="*/ 169682 h 351405"/>
              <a:gd name="connsiteX4" fmla="*/ 141461 w 502024"/>
              <a:gd name="connsiteY4" fmla="*/ 197963 h 351405"/>
              <a:gd name="connsiteX5" fmla="*/ 169742 w 502024"/>
              <a:gd name="connsiteY5" fmla="*/ 207390 h 351405"/>
              <a:gd name="connsiteX6" fmla="*/ 207449 w 502024"/>
              <a:gd name="connsiteY6" fmla="*/ 235670 h 351405"/>
              <a:gd name="connsiteX7" fmla="*/ 235729 w 502024"/>
              <a:gd name="connsiteY7" fmla="*/ 263950 h 351405"/>
              <a:gd name="connsiteX8" fmla="*/ 264010 w 502024"/>
              <a:gd name="connsiteY8" fmla="*/ 273377 h 351405"/>
              <a:gd name="connsiteX9" fmla="*/ 292290 w 502024"/>
              <a:gd name="connsiteY9" fmla="*/ 292231 h 351405"/>
              <a:gd name="connsiteX10" fmla="*/ 320571 w 502024"/>
              <a:gd name="connsiteY10" fmla="*/ 320511 h 351405"/>
              <a:gd name="connsiteX11" fmla="*/ 377131 w 502024"/>
              <a:gd name="connsiteY11" fmla="*/ 329938 h 351405"/>
              <a:gd name="connsiteX12" fmla="*/ 499680 w 502024"/>
              <a:gd name="connsiteY12" fmla="*/ 311084 h 351405"/>
              <a:gd name="connsiteX13" fmla="*/ 480826 w 502024"/>
              <a:gd name="connsiteY13" fmla="*/ 263950 h 351405"/>
              <a:gd name="connsiteX14" fmla="*/ 461973 w 502024"/>
              <a:gd name="connsiteY14" fmla="*/ 226243 h 351405"/>
              <a:gd name="connsiteX15" fmla="*/ 443119 w 502024"/>
              <a:gd name="connsiteY15" fmla="*/ 179109 h 351405"/>
              <a:gd name="connsiteX16" fmla="*/ 424266 w 502024"/>
              <a:gd name="connsiteY16" fmla="*/ 150829 h 351405"/>
              <a:gd name="connsiteX17" fmla="*/ 414839 w 502024"/>
              <a:gd name="connsiteY17" fmla="*/ 122548 h 351405"/>
              <a:gd name="connsiteX18" fmla="*/ 329997 w 502024"/>
              <a:gd name="connsiteY18" fmla="*/ 56561 h 351405"/>
              <a:gd name="connsiteX19" fmla="*/ 273437 w 502024"/>
              <a:gd name="connsiteY19" fmla="*/ 37707 h 351405"/>
              <a:gd name="connsiteX20" fmla="*/ 207449 w 502024"/>
              <a:gd name="connsiteY20" fmla="*/ 0 h 351405"/>
              <a:gd name="connsiteX21" fmla="*/ 113181 w 502024"/>
              <a:gd name="connsiteY21" fmla="*/ 18853 h 351405"/>
              <a:gd name="connsiteX22" fmla="*/ 37767 w 502024"/>
              <a:gd name="connsiteY22" fmla="*/ 56561 h 351405"/>
              <a:gd name="connsiteX23" fmla="*/ 59 w 502024"/>
              <a:gd name="connsiteY23" fmla="*/ 37707 h 351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02024" h="351405">
                <a:moveTo>
                  <a:pt x="59" y="37707"/>
                </a:moveTo>
                <a:cubicBezTo>
                  <a:pt x="1630" y="40849"/>
                  <a:pt x="32966" y="61187"/>
                  <a:pt x="47193" y="75414"/>
                </a:cubicBezTo>
                <a:cubicBezTo>
                  <a:pt x="81163" y="109384"/>
                  <a:pt x="67558" y="109280"/>
                  <a:pt x="94327" y="141402"/>
                </a:cubicBezTo>
                <a:cubicBezTo>
                  <a:pt x="102862" y="151644"/>
                  <a:pt x="114073" y="159440"/>
                  <a:pt x="122608" y="169682"/>
                </a:cubicBezTo>
                <a:cubicBezTo>
                  <a:pt x="129861" y="178386"/>
                  <a:pt x="132614" y="190885"/>
                  <a:pt x="141461" y="197963"/>
                </a:cubicBezTo>
                <a:cubicBezTo>
                  <a:pt x="149220" y="204171"/>
                  <a:pt x="160315" y="204248"/>
                  <a:pt x="169742" y="207390"/>
                </a:cubicBezTo>
                <a:cubicBezTo>
                  <a:pt x="182311" y="216817"/>
                  <a:pt x="195520" y="225445"/>
                  <a:pt x="207449" y="235670"/>
                </a:cubicBezTo>
                <a:cubicBezTo>
                  <a:pt x="217571" y="244346"/>
                  <a:pt x="224637" y="256555"/>
                  <a:pt x="235729" y="263950"/>
                </a:cubicBezTo>
                <a:cubicBezTo>
                  <a:pt x="243997" y="269462"/>
                  <a:pt x="254583" y="270235"/>
                  <a:pt x="264010" y="273377"/>
                </a:cubicBezTo>
                <a:cubicBezTo>
                  <a:pt x="273437" y="279662"/>
                  <a:pt x="283586" y="284978"/>
                  <a:pt x="292290" y="292231"/>
                </a:cubicBezTo>
                <a:cubicBezTo>
                  <a:pt x="302532" y="300766"/>
                  <a:pt x="308388" y="315097"/>
                  <a:pt x="320571" y="320511"/>
                </a:cubicBezTo>
                <a:cubicBezTo>
                  <a:pt x="338037" y="328274"/>
                  <a:pt x="358278" y="326796"/>
                  <a:pt x="377131" y="329938"/>
                </a:cubicBezTo>
                <a:cubicBezTo>
                  <a:pt x="421667" y="347752"/>
                  <a:pt x="456788" y="375423"/>
                  <a:pt x="499680" y="311084"/>
                </a:cubicBezTo>
                <a:cubicBezTo>
                  <a:pt x="509066" y="297004"/>
                  <a:pt x="487699" y="279413"/>
                  <a:pt x="480826" y="263950"/>
                </a:cubicBezTo>
                <a:cubicBezTo>
                  <a:pt x="475119" y="251109"/>
                  <a:pt x="467680" y="239084"/>
                  <a:pt x="461973" y="226243"/>
                </a:cubicBezTo>
                <a:cubicBezTo>
                  <a:pt x="455100" y="210780"/>
                  <a:pt x="450687" y="194244"/>
                  <a:pt x="443119" y="179109"/>
                </a:cubicBezTo>
                <a:cubicBezTo>
                  <a:pt x="438052" y="168976"/>
                  <a:pt x="429333" y="160962"/>
                  <a:pt x="424266" y="150829"/>
                </a:cubicBezTo>
                <a:cubicBezTo>
                  <a:pt x="419822" y="141941"/>
                  <a:pt x="421866" y="129574"/>
                  <a:pt x="414839" y="122548"/>
                </a:cubicBezTo>
                <a:cubicBezTo>
                  <a:pt x="389505" y="97214"/>
                  <a:pt x="363986" y="67891"/>
                  <a:pt x="329997" y="56561"/>
                </a:cubicBezTo>
                <a:cubicBezTo>
                  <a:pt x="311144" y="50276"/>
                  <a:pt x="291889" y="45088"/>
                  <a:pt x="273437" y="37707"/>
                </a:cubicBezTo>
                <a:cubicBezTo>
                  <a:pt x="243536" y="25746"/>
                  <a:pt x="232958" y="17006"/>
                  <a:pt x="207449" y="0"/>
                </a:cubicBezTo>
                <a:cubicBezTo>
                  <a:pt x="176026" y="6284"/>
                  <a:pt x="143581" y="8719"/>
                  <a:pt x="113181" y="18853"/>
                </a:cubicBezTo>
                <a:cubicBezTo>
                  <a:pt x="86518" y="27741"/>
                  <a:pt x="63353" y="44931"/>
                  <a:pt x="37767" y="56561"/>
                </a:cubicBezTo>
                <a:cubicBezTo>
                  <a:pt x="28721" y="60673"/>
                  <a:pt x="-1512" y="34565"/>
                  <a:pt x="59" y="37707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750578" y="5589240"/>
            <a:ext cx="5513049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b="1" dirty="0">
                <a:cs typeface="David" pitchFamily="2" charset="-79"/>
              </a:rPr>
              <a:t>הַצַּבָּע צָבַע אֶת הַקִּיר בְּצֶבַע____.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172819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אֹדֶם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172819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אָדָם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172819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אָדֹם</a:t>
              </a:r>
            </a:p>
          </p:txBody>
        </p:sp>
      </p:grpSp>
      <p:pic>
        <p:nvPicPr>
          <p:cNvPr id="21508" name="Picture 4" descr="http://images.clipart.com/thw/thw11/CL/5433_2005010014/000803_1071_57/20891667.thb.jpg?000803_1071_5764_v__v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332656"/>
            <a:ext cx="3168352" cy="4471465"/>
          </a:xfrm>
          <a:prstGeom prst="rect">
            <a:avLst/>
          </a:prstGeom>
          <a:noFill/>
        </p:spPr>
      </p:pic>
      <p:sp>
        <p:nvSpPr>
          <p:cNvPr id="13" name="מציין מיקום של כותרת תחתונה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8" name="צורה חופשית: צורה 7">
            <a:extLst>
              <a:ext uri="{FF2B5EF4-FFF2-40B4-BE49-F238E27FC236}">
                <a16:creationId xmlns:a16="http://schemas.microsoft.com/office/drawing/2014/main" id="{71EDBD94-3731-4518-9A74-3ED17BDC313C}"/>
              </a:ext>
            </a:extLst>
          </p:cNvPr>
          <p:cNvSpPr/>
          <p:nvPr/>
        </p:nvSpPr>
        <p:spPr>
          <a:xfrm>
            <a:off x="6234595" y="1422839"/>
            <a:ext cx="569653" cy="854034"/>
          </a:xfrm>
          <a:custGeom>
            <a:avLst/>
            <a:gdLst>
              <a:gd name="connsiteX0" fmla="*/ 90791 w 586491"/>
              <a:gd name="connsiteY0" fmla="*/ 189146 h 933863"/>
              <a:gd name="connsiteX1" fmla="*/ 43657 w 586491"/>
              <a:gd name="connsiteY1" fmla="*/ 132585 h 933863"/>
              <a:gd name="connsiteX2" fmla="*/ 24803 w 586491"/>
              <a:gd name="connsiteY2" fmla="*/ 57170 h 933863"/>
              <a:gd name="connsiteX3" fmla="*/ 5949 w 586491"/>
              <a:gd name="connsiteY3" fmla="*/ 609 h 933863"/>
              <a:gd name="connsiteX4" fmla="*/ 34230 w 586491"/>
              <a:gd name="connsiteY4" fmla="*/ 10036 h 933863"/>
              <a:gd name="connsiteX5" fmla="*/ 71937 w 586491"/>
              <a:gd name="connsiteY5" fmla="*/ 47743 h 933863"/>
              <a:gd name="connsiteX6" fmla="*/ 90791 w 586491"/>
              <a:gd name="connsiteY6" fmla="*/ 76024 h 933863"/>
              <a:gd name="connsiteX7" fmla="*/ 119071 w 586491"/>
              <a:gd name="connsiteY7" fmla="*/ 104304 h 933863"/>
              <a:gd name="connsiteX8" fmla="*/ 147351 w 586491"/>
              <a:gd name="connsiteY8" fmla="*/ 142011 h 933863"/>
              <a:gd name="connsiteX9" fmla="*/ 185059 w 586491"/>
              <a:gd name="connsiteY9" fmla="*/ 189146 h 933863"/>
              <a:gd name="connsiteX10" fmla="*/ 260473 w 586491"/>
              <a:gd name="connsiteY10" fmla="*/ 245706 h 933863"/>
              <a:gd name="connsiteX11" fmla="*/ 298180 w 586491"/>
              <a:gd name="connsiteY11" fmla="*/ 273987 h 933863"/>
              <a:gd name="connsiteX12" fmla="*/ 326461 w 586491"/>
              <a:gd name="connsiteY12" fmla="*/ 283414 h 933863"/>
              <a:gd name="connsiteX13" fmla="*/ 383021 w 586491"/>
              <a:gd name="connsiteY13" fmla="*/ 311694 h 933863"/>
              <a:gd name="connsiteX14" fmla="*/ 401875 w 586491"/>
              <a:gd name="connsiteY14" fmla="*/ 339974 h 933863"/>
              <a:gd name="connsiteX15" fmla="*/ 430156 w 586491"/>
              <a:gd name="connsiteY15" fmla="*/ 358828 h 933863"/>
              <a:gd name="connsiteX16" fmla="*/ 467863 w 586491"/>
              <a:gd name="connsiteY16" fmla="*/ 387108 h 933863"/>
              <a:gd name="connsiteX17" fmla="*/ 524424 w 586491"/>
              <a:gd name="connsiteY17" fmla="*/ 443669 h 933863"/>
              <a:gd name="connsiteX18" fmla="*/ 571558 w 586491"/>
              <a:gd name="connsiteY18" fmla="*/ 528510 h 933863"/>
              <a:gd name="connsiteX19" fmla="*/ 571558 w 586491"/>
              <a:gd name="connsiteY19" fmla="*/ 839595 h 933863"/>
              <a:gd name="connsiteX20" fmla="*/ 514997 w 586491"/>
              <a:gd name="connsiteY20" fmla="*/ 933863 h 933863"/>
              <a:gd name="connsiteX21" fmla="*/ 449009 w 586491"/>
              <a:gd name="connsiteY21" fmla="*/ 924436 h 933863"/>
              <a:gd name="connsiteX22" fmla="*/ 383021 w 586491"/>
              <a:gd name="connsiteY22" fmla="*/ 839595 h 933863"/>
              <a:gd name="connsiteX23" fmla="*/ 317034 w 586491"/>
              <a:gd name="connsiteY23" fmla="*/ 735900 h 933863"/>
              <a:gd name="connsiteX24" fmla="*/ 307607 w 586491"/>
              <a:gd name="connsiteY24" fmla="*/ 707620 h 933863"/>
              <a:gd name="connsiteX25" fmla="*/ 279327 w 586491"/>
              <a:gd name="connsiteY25" fmla="*/ 660486 h 933863"/>
              <a:gd name="connsiteX26" fmla="*/ 260473 w 586491"/>
              <a:gd name="connsiteY26" fmla="*/ 613352 h 933863"/>
              <a:gd name="connsiteX27" fmla="*/ 222766 w 586491"/>
              <a:gd name="connsiteY27" fmla="*/ 575644 h 933863"/>
              <a:gd name="connsiteX28" fmla="*/ 185059 w 586491"/>
              <a:gd name="connsiteY28" fmla="*/ 424816 h 933863"/>
              <a:gd name="connsiteX29" fmla="*/ 166205 w 586491"/>
              <a:gd name="connsiteY29" fmla="*/ 283414 h 933863"/>
              <a:gd name="connsiteX30" fmla="*/ 156778 w 586491"/>
              <a:gd name="connsiteY30" fmla="*/ 226853 h 93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86491" h="933863">
                <a:moveTo>
                  <a:pt x="90791" y="189146"/>
                </a:moveTo>
                <a:cubicBezTo>
                  <a:pt x="75080" y="170292"/>
                  <a:pt x="54632" y="154536"/>
                  <a:pt x="43657" y="132585"/>
                </a:cubicBezTo>
                <a:cubicBezTo>
                  <a:pt x="32069" y="109409"/>
                  <a:pt x="32997" y="81752"/>
                  <a:pt x="24803" y="57170"/>
                </a:cubicBezTo>
                <a:cubicBezTo>
                  <a:pt x="18518" y="38316"/>
                  <a:pt x="-12905" y="-5676"/>
                  <a:pt x="5949" y="609"/>
                </a:cubicBezTo>
                <a:lnTo>
                  <a:pt x="34230" y="10036"/>
                </a:lnTo>
                <a:cubicBezTo>
                  <a:pt x="54798" y="71741"/>
                  <a:pt x="26231" y="11179"/>
                  <a:pt x="71937" y="47743"/>
                </a:cubicBezTo>
                <a:cubicBezTo>
                  <a:pt x="80784" y="54821"/>
                  <a:pt x="83538" y="67320"/>
                  <a:pt x="90791" y="76024"/>
                </a:cubicBezTo>
                <a:cubicBezTo>
                  <a:pt x="99325" y="86265"/>
                  <a:pt x="110395" y="94182"/>
                  <a:pt x="119071" y="104304"/>
                </a:cubicBezTo>
                <a:cubicBezTo>
                  <a:pt x="129296" y="116233"/>
                  <a:pt x="137924" y="129442"/>
                  <a:pt x="147351" y="142011"/>
                </a:cubicBezTo>
                <a:cubicBezTo>
                  <a:pt x="163210" y="189588"/>
                  <a:pt x="145261" y="155034"/>
                  <a:pt x="185059" y="189146"/>
                </a:cubicBezTo>
                <a:cubicBezTo>
                  <a:pt x="298540" y="286415"/>
                  <a:pt x="154819" y="179672"/>
                  <a:pt x="260473" y="245706"/>
                </a:cubicBezTo>
                <a:cubicBezTo>
                  <a:pt x="273796" y="254033"/>
                  <a:pt x="284539" y="266192"/>
                  <a:pt x="298180" y="273987"/>
                </a:cubicBezTo>
                <a:cubicBezTo>
                  <a:pt x="306808" y="278917"/>
                  <a:pt x="317573" y="278970"/>
                  <a:pt x="326461" y="283414"/>
                </a:cubicBezTo>
                <a:cubicBezTo>
                  <a:pt x="399560" y="319963"/>
                  <a:pt x="311935" y="287998"/>
                  <a:pt x="383021" y="311694"/>
                </a:cubicBezTo>
                <a:cubicBezTo>
                  <a:pt x="389306" y="321121"/>
                  <a:pt x="393864" y="331963"/>
                  <a:pt x="401875" y="339974"/>
                </a:cubicBezTo>
                <a:cubicBezTo>
                  <a:pt x="409886" y="347985"/>
                  <a:pt x="420937" y="352243"/>
                  <a:pt x="430156" y="358828"/>
                </a:cubicBezTo>
                <a:cubicBezTo>
                  <a:pt x="442941" y="367960"/>
                  <a:pt x="456754" y="375998"/>
                  <a:pt x="467863" y="387108"/>
                </a:cubicBezTo>
                <a:cubicBezTo>
                  <a:pt x="538016" y="457262"/>
                  <a:pt x="457777" y="399240"/>
                  <a:pt x="524424" y="443669"/>
                </a:cubicBezTo>
                <a:cubicBezTo>
                  <a:pt x="567643" y="508498"/>
                  <a:pt x="554965" y="478734"/>
                  <a:pt x="571558" y="528510"/>
                </a:cubicBezTo>
                <a:cubicBezTo>
                  <a:pt x="589391" y="653353"/>
                  <a:pt x="593445" y="653553"/>
                  <a:pt x="571558" y="839595"/>
                </a:cubicBezTo>
                <a:cubicBezTo>
                  <a:pt x="563322" y="909601"/>
                  <a:pt x="555477" y="906875"/>
                  <a:pt x="514997" y="933863"/>
                </a:cubicBezTo>
                <a:cubicBezTo>
                  <a:pt x="493001" y="930721"/>
                  <a:pt x="467090" y="937351"/>
                  <a:pt x="449009" y="924436"/>
                </a:cubicBezTo>
                <a:cubicBezTo>
                  <a:pt x="419855" y="903612"/>
                  <a:pt x="403567" y="868946"/>
                  <a:pt x="383021" y="839595"/>
                </a:cubicBezTo>
                <a:cubicBezTo>
                  <a:pt x="359526" y="806031"/>
                  <a:pt x="337361" y="771472"/>
                  <a:pt x="317034" y="735900"/>
                </a:cubicBezTo>
                <a:cubicBezTo>
                  <a:pt x="312104" y="727273"/>
                  <a:pt x="312051" y="716508"/>
                  <a:pt x="307607" y="707620"/>
                </a:cubicBezTo>
                <a:cubicBezTo>
                  <a:pt x="299413" y="691232"/>
                  <a:pt x="287521" y="676874"/>
                  <a:pt x="279327" y="660486"/>
                </a:cubicBezTo>
                <a:cubicBezTo>
                  <a:pt x="271759" y="645351"/>
                  <a:pt x="269859" y="627432"/>
                  <a:pt x="260473" y="613352"/>
                </a:cubicBezTo>
                <a:cubicBezTo>
                  <a:pt x="250613" y="598562"/>
                  <a:pt x="235335" y="588213"/>
                  <a:pt x="222766" y="575644"/>
                </a:cubicBezTo>
                <a:cubicBezTo>
                  <a:pt x="205364" y="453831"/>
                  <a:pt x="225409" y="566042"/>
                  <a:pt x="185059" y="424816"/>
                </a:cubicBezTo>
                <a:cubicBezTo>
                  <a:pt x="171340" y="376798"/>
                  <a:pt x="173479" y="334334"/>
                  <a:pt x="166205" y="283414"/>
                </a:cubicBezTo>
                <a:cubicBezTo>
                  <a:pt x="155254" y="206757"/>
                  <a:pt x="156778" y="274597"/>
                  <a:pt x="156778" y="226853"/>
                </a:cubicBezTo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4137840" y="5445224"/>
            <a:ext cx="3119765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dirty="0">
                <a:cs typeface="Aharoni" pitchFamily="2" charset="-79"/>
              </a:rPr>
              <a:t>דָּן ___ שֶׁל יִצְחָק</a:t>
            </a:r>
            <a:r>
              <a:rPr lang="he-IL" sz="3600" b="1" dirty="0">
                <a:cs typeface="David" pitchFamily="2" charset="-79"/>
              </a:rPr>
              <a:t>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172819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חִבֵּר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172819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חָבֵר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172819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חֶבֶר</a:t>
              </a:r>
            </a:p>
          </p:txBody>
        </p:sp>
      </p:grpSp>
      <p:pic>
        <p:nvPicPr>
          <p:cNvPr id="29698" name="Picture 2" descr="http://images.clipart.com/thw/thw11/CL/5433_2005010014/000803_1055_35/20451997.thb.jpg?000803_1055_3520_v__v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980728"/>
            <a:ext cx="4176464" cy="3913945"/>
          </a:xfrm>
          <a:prstGeom prst="rect">
            <a:avLst/>
          </a:prstGeom>
          <a:noFill/>
        </p:spPr>
      </p:pic>
      <p:sp>
        <p:nvSpPr>
          <p:cNvPr id="16" name="מציין מיקום של כותרת תחתונה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201482" y="5589240"/>
            <a:ext cx="4533613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dirty="0">
                <a:cs typeface="Aharoni" pitchFamily="2" charset="-79"/>
              </a:rPr>
              <a:t>קָנוּ </a:t>
            </a:r>
            <a:r>
              <a:rPr lang="he-IL" sz="3600" dirty="0" err="1">
                <a:cs typeface="Aharoni" pitchFamily="2" charset="-79"/>
              </a:rPr>
              <a:t>לִ</a:t>
            </a:r>
            <a:r>
              <a:rPr lang="he-IL" sz="3600" dirty="0">
                <a:cs typeface="Aharoni" pitchFamily="2" charset="-79"/>
              </a:rPr>
              <a:t>י אֶתְמו</a:t>
            </a:r>
            <a:r>
              <a:rPr lang="he-IL" sz="3600" dirty="0" err="1">
                <a:cs typeface="Aharoni" pitchFamily="2" charset="-79"/>
              </a:rPr>
              <a:t>ֹל </a:t>
            </a:r>
            <a:r>
              <a:rPr lang="he-IL" sz="3600" dirty="0">
                <a:cs typeface="Aharoni" pitchFamily="2" charset="-79"/>
              </a:rPr>
              <a:t>כּוֹבַע _____</a:t>
            </a:r>
            <a:r>
              <a:rPr lang="he-IL" sz="3600" b="1" dirty="0">
                <a:cs typeface="David" pitchFamily="2" charset="-79"/>
              </a:rPr>
              <a:t>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172819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חֹדֶשׁ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172819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חִדֵּשׁ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172819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חָדָשׁ</a:t>
              </a:r>
            </a:p>
          </p:txBody>
        </p:sp>
      </p:grpSp>
      <p:pic>
        <p:nvPicPr>
          <p:cNvPr id="27650" name="Picture 2" descr="baseball cap clipart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7" y="1556792"/>
            <a:ext cx="3766572" cy="2448272"/>
          </a:xfrm>
          <a:prstGeom prst="rect">
            <a:avLst/>
          </a:prstGeom>
          <a:noFill/>
        </p:spPr>
      </p:pic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http://www.animatiesite.nl/smiles/smileyschrijft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334846">
            <a:off x="5220072" y="2348880"/>
            <a:ext cx="1440160" cy="1440162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3059832" y="2060848"/>
            <a:ext cx="212430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uttman Yad-Brush" pitchFamily="2" charset="-79"/>
                <a:cs typeface="Guttman Yad-Brush" pitchFamily="2" charset="-79"/>
              </a:rPr>
              <a:t>סוף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267587" y="5589240"/>
            <a:ext cx="5049780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b="1" dirty="0">
                <a:cs typeface="David" pitchFamily="2" charset="-79"/>
              </a:rPr>
              <a:t>רָאִיתִי עַל הַחֻלְצָה ____ גָּדוֹל.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172819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כָּתֹם</a:t>
              </a:r>
            </a:p>
          </p:txBody>
        </p:sp>
      </p:grpSp>
      <p:pic>
        <p:nvPicPr>
          <p:cNvPr id="3074" name="Picture 2" descr="http://images.clipart.com/thb/thb6/CL/artineed/silhouette/trades_occupations_clothes_003/15427074.thb.jpg?0ek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1715"/>
          <a:stretch/>
        </p:blipFill>
        <p:spPr bwMode="auto">
          <a:xfrm>
            <a:off x="4566453" y="1513328"/>
            <a:ext cx="2448272" cy="2635752"/>
          </a:xfrm>
          <a:prstGeom prst="rect">
            <a:avLst/>
          </a:prstGeom>
          <a:noFill/>
        </p:spPr>
      </p:pic>
      <p:grpSp>
        <p:nvGrpSpPr>
          <p:cNvPr id="13" name="קבוצה 12"/>
          <p:cNvGrpSpPr/>
          <p:nvPr/>
        </p:nvGrpSpPr>
        <p:grpSpPr>
          <a:xfrm>
            <a:off x="395536" y="2348880"/>
            <a:ext cx="172819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hlinkshowjump?jump=nextslide">
                <a:snd r:embed="rId5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hlinkshowjump?jump=nextslide">
                <a:snd r:embed="rId5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כֶּתֶם</a:t>
              </a: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395536" y="4509120"/>
            <a:ext cx="172819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כֹּתֶם</a:t>
              </a:r>
            </a:p>
          </p:txBody>
        </p:sp>
      </p:grpSp>
      <p:sp>
        <p:nvSpPr>
          <p:cNvPr id="20" name="מציין מיקום של כותרת תחתונה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756503" y="5589240"/>
            <a:ext cx="4560864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b="1" dirty="0">
                <a:cs typeface="David" pitchFamily="2" charset="-79"/>
              </a:rPr>
              <a:t>אִמָּא סִדְּרָה לִי אֶת </a:t>
            </a:r>
            <a:r>
              <a:rPr lang="he-IL" sz="3600" b="1" dirty="0" err="1">
                <a:cs typeface="David" pitchFamily="2" charset="-79"/>
              </a:rPr>
              <a:t>ה</a:t>
            </a:r>
            <a:r>
              <a:rPr lang="he-IL" sz="3600" b="1" dirty="0">
                <a:cs typeface="David" pitchFamily="2" charset="-79"/>
              </a:rPr>
              <a:t>ַ____.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172819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hlinkshowjump?jump=nextslide">
                <a:snd r:embed="rId2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hlinkshowjump?jump=nextslide">
                <a:snd r:embed="rId2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מִטָּה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172819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מַטֶּה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172819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noaction">
                <a:snd r:embed="rId4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מֻטֶּה</a:t>
              </a:r>
            </a:p>
          </p:txBody>
        </p:sp>
      </p:grpSp>
      <p:pic>
        <p:nvPicPr>
          <p:cNvPr id="20484" name="Picture 4" descr="http://www1.free-clipart.net/gallery2/clipart/Household/Bedroom/Bed_2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1340768"/>
            <a:ext cx="4671402" cy="2952328"/>
          </a:xfrm>
          <a:prstGeom prst="rect">
            <a:avLst/>
          </a:prstGeom>
          <a:noFill/>
        </p:spPr>
      </p:pic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923928" y="5589240"/>
            <a:ext cx="3760966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b="1" dirty="0">
                <a:cs typeface="David" pitchFamily="2" charset="-79"/>
              </a:rPr>
              <a:t>קָרָאתִי _____ </a:t>
            </a:r>
            <a:r>
              <a:rPr lang="he-IL" sz="3600" b="1" dirty="0" err="1">
                <a:cs typeface="David" pitchFamily="2" charset="-79"/>
              </a:rPr>
              <a:t>מְעַנ</a:t>
            </a:r>
            <a:r>
              <a:rPr lang="he-IL" sz="3600" b="1" dirty="0">
                <a:cs typeface="David" pitchFamily="2" charset="-79"/>
              </a:rPr>
              <a:t>ְיֵן.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172819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סָפַר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172819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סִפֵּר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172819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סֶפֶר</a:t>
              </a:r>
            </a:p>
          </p:txBody>
        </p:sp>
      </p:grpSp>
      <p:pic>
        <p:nvPicPr>
          <p:cNvPr id="19" name="Picture 2" descr="http://www.book-clipart.com/free_book_clipart/girl_reading_a_book_while_laying_on_the_floor_0515-1002-0104-0834_SMU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404664"/>
            <a:ext cx="4464496" cy="4464496"/>
          </a:xfrm>
          <a:prstGeom prst="rect">
            <a:avLst/>
          </a:prstGeom>
          <a:noFill/>
        </p:spPr>
      </p:pic>
      <p:sp>
        <p:nvSpPr>
          <p:cNvPr id="21" name="מציין מיקום של כותרת תחתונה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8" name="צורה חופשית: צורה 7">
            <a:extLst>
              <a:ext uri="{FF2B5EF4-FFF2-40B4-BE49-F238E27FC236}">
                <a16:creationId xmlns:a16="http://schemas.microsoft.com/office/drawing/2014/main" id="{2233A67F-CC0E-4092-828D-E3E85567CF9E}"/>
              </a:ext>
            </a:extLst>
          </p:cNvPr>
          <p:cNvSpPr/>
          <p:nvPr/>
        </p:nvSpPr>
        <p:spPr>
          <a:xfrm>
            <a:off x="5683807" y="3486767"/>
            <a:ext cx="519030" cy="397076"/>
          </a:xfrm>
          <a:custGeom>
            <a:avLst/>
            <a:gdLst>
              <a:gd name="connsiteX0" fmla="*/ 47690 w 519030"/>
              <a:gd name="connsiteY0" fmla="*/ 114272 h 397076"/>
              <a:gd name="connsiteX1" fmla="*/ 104251 w 519030"/>
              <a:gd name="connsiteY1" fmla="*/ 85992 h 397076"/>
              <a:gd name="connsiteX2" fmla="*/ 198519 w 519030"/>
              <a:gd name="connsiteY2" fmla="*/ 57711 h 397076"/>
              <a:gd name="connsiteX3" fmla="*/ 255080 w 519030"/>
              <a:gd name="connsiteY3" fmla="*/ 20004 h 397076"/>
              <a:gd name="connsiteX4" fmla="*/ 311640 w 519030"/>
              <a:gd name="connsiteY4" fmla="*/ 1151 h 397076"/>
              <a:gd name="connsiteX5" fmla="*/ 443616 w 519030"/>
              <a:gd name="connsiteY5" fmla="*/ 10577 h 397076"/>
              <a:gd name="connsiteX6" fmla="*/ 453042 w 519030"/>
              <a:gd name="connsiteY6" fmla="*/ 67138 h 397076"/>
              <a:gd name="connsiteX7" fmla="*/ 471896 w 519030"/>
              <a:gd name="connsiteY7" fmla="*/ 123699 h 397076"/>
              <a:gd name="connsiteX8" fmla="*/ 490750 w 519030"/>
              <a:gd name="connsiteY8" fmla="*/ 199113 h 397076"/>
              <a:gd name="connsiteX9" fmla="*/ 519030 w 519030"/>
              <a:gd name="connsiteY9" fmla="*/ 265101 h 397076"/>
              <a:gd name="connsiteX10" fmla="*/ 500177 w 519030"/>
              <a:gd name="connsiteY10" fmla="*/ 340515 h 397076"/>
              <a:gd name="connsiteX11" fmla="*/ 387055 w 519030"/>
              <a:gd name="connsiteY11" fmla="*/ 397076 h 397076"/>
              <a:gd name="connsiteX12" fmla="*/ 179665 w 519030"/>
              <a:gd name="connsiteY12" fmla="*/ 387649 h 397076"/>
              <a:gd name="connsiteX13" fmla="*/ 141958 w 519030"/>
              <a:gd name="connsiteY13" fmla="*/ 349942 h 397076"/>
              <a:gd name="connsiteX14" fmla="*/ 66544 w 519030"/>
              <a:gd name="connsiteY14" fmla="*/ 283955 h 397076"/>
              <a:gd name="connsiteX15" fmla="*/ 19409 w 519030"/>
              <a:gd name="connsiteY15" fmla="*/ 208540 h 397076"/>
              <a:gd name="connsiteX16" fmla="*/ 9983 w 519030"/>
              <a:gd name="connsiteY16" fmla="*/ 180260 h 397076"/>
              <a:gd name="connsiteX17" fmla="*/ 556 w 519030"/>
              <a:gd name="connsiteY17" fmla="*/ 123699 h 397076"/>
              <a:gd name="connsiteX18" fmla="*/ 556 w 519030"/>
              <a:gd name="connsiteY18" fmla="*/ 85992 h 397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19030" h="397076">
                <a:moveTo>
                  <a:pt x="47690" y="114272"/>
                </a:moveTo>
                <a:cubicBezTo>
                  <a:pt x="66544" y="104845"/>
                  <a:pt x="84680" y="93820"/>
                  <a:pt x="104251" y="85992"/>
                </a:cubicBezTo>
                <a:cubicBezTo>
                  <a:pt x="137186" y="72818"/>
                  <a:pt x="166561" y="79016"/>
                  <a:pt x="198519" y="57711"/>
                </a:cubicBezTo>
                <a:cubicBezTo>
                  <a:pt x="217373" y="45142"/>
                  <a:pt x="233584" y="27169"/>
                  <a:pt x="255080" y="20004"/>
                </a:cubicBezTo>
                <a:lnTo>
                  <a:pt x="311640" y="1151"/>
                </a:lnTo>
                <a:cubicBezTo>
                  <a:pt x="355632" y="4293"/>
                  <a:pt x="403650" y="-8074"/>
                  <a:pt x="443616" y="10577"/>
                </a:cubicBezTo>
                <a:cubicBezTo>
                  <a:pt x="460937" y="18660"/>
                  <a:pt x="448406" y="48595"/>
                  <a:pt x="453042" y="67138"/>
                </a:cubicBezTo>
                <a:cubicBezTo>
                  <a:pt x="457862" y="86418"/>
                  <a:pt x="467998" y="104211"/>
                  <a:pt x="471896" y="123699"/>
                </a:cubicBezTo>
                <a:cubicBezTo>
                  <a:pt x="477430" y="151369"/>
                  <a:pt x="479879" y="173747"/>
                  <a:pt x="490750" y="199113"/>
                </a:cubicBezTo>
                <a:cubicBezTo>
                  <a:pt x="525696" y="280654"/>
                  <a:pt x="496922" y="198780"/>
                  <a:pt x="519030" y="265101"/>
                </a:cubicBezTo>
                <a:cubicBezTo>
                  <a:pt x="512746" y="290239"/>
                  <a:pt x="513233" y="318133"/>
                  <a:pt x="500177" y="340515"/>
                </a:cubicBezTo>
                <a:cubicBezTo>
                  <a:pt x="476777" y="380628"/>
                  <a:pt x="425094" y="386208"/>
                  <a:pt x="387055" y="397076"/>
                </a:cubicBezTo>
                <a:cubicBezTo>
                  <a:pt x="317925" y="393934"/>
                  <a:pt x="247621" y="400717"/>
                  <a:pt x="179665" y="387649"/>
                </a:cubicBezTo>
                <a:cubicBezTo>
                  <a:pt x="162210" y="384292"/>
                  <a:pt x="155454" y="361510"/>
                  <a:pt x="141958" y="349942"/>
                </a:cubicBezTo>
                <a:cubicBezTo>
                  <a:pt x="75055" y="292596"/>
                  <a:pt x="161180" y="390420"/>
                  <a:pt x="66544" y="283955"/>
                </a:cubicBezTo>
                <a:cubicBezTo>
                  <a:pt x="44145" y="258756"/>
                  <a:pt x="32488" y="239057"/>
                  <a:pt x="19409" y="208540"/>
                </a:cubicBezTo>
                <a:cubicBezTo>
                  <a:pt x="15495" y="199407"/>
                  <a:pt x="12138" y="189960"/>
                  <a:pt x="9983" y="180260"/>
                </a:cubicBezTo>
                <a:cubicBezTo>
                  <a:pt x="5837" y="161601"/>
                  <a:pt x="2458" y="142718"/>
                  <a:pt x="556" y="123699"/>
                </a:cubicBezTo>
                <a:cubicBezTo>
                  <a:pt x="-695" y="111192"/>
                  <a:pt x="556" y="98561"/>
                  <a:pt x="556" y="85992"/>
                </a:cubicBezTo>
              </a:path>
            </a:pathLst>
          </a:cu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צורה חופשית: צורה 8">
            <a:extLst>
              <a:ext uri="{FF2B5EF4-FFF2-40B4-BE49-F238E27FC236}">
                <a16:creationId xmlns:a16="http://schemas.microsoft.com/office/drawing/2014/main" id="{A36A21D7-6CA4-44DB-B159-A8880E4CC2A8}"/>
              </a:ext>
            </a:extLst>
          </p:cNvPr>
          <p:cNvSpPr/>
          <p:nvPr/>
        </p:nvSpPr>
        <p:spPr>
          <a:xfrm>
            <a:off x="4579831" y="3610380"/>
            <a:ext cx="416375" cy="103781"/>
          </a:xfrm>
          <a:custGeom>
            <a:avLst/>
            <a:gdLst>
              <a:gd name="connsiteX0" fmla="*/ 11023 w 416375"/>
              <a:gd name="connsiteY0" fmla="*/ 86 h 103781"/>
              <a:gd name="connsiteX1" fmla="*/ 199559 w 416375"/>
              <a:gd name="connsiteY1" fmla="*/ 18940 h 103781"/>
              <a:gd name="connsiteX2" fmla="*/ 416375 w 416375"/>
              <a:gd name="connsiteY2" fmla="*/ 28366 h 103781"/>
              <a:gd name="connsiteX3" fmla="*/ 331534 w 416375"/>
              <a:gd name="connsiteY3" fmla="*/ 66074 h 103781"/>
              <a:gd name="connsiteX4" fmla="*/ 180705 w 416375"/>
              <a:gd name="connsiteY4" fmla="*/ 84927 h 103781"/>
              <a:gd name="connsiteX5" fmla="*/ 77010 w 416375"/>
              <a:gd name="connsiteY5" fmla="*/ 103781 h 103781"/>
              <a:gd name="connsiteX6" fmla="*/ 20449 w 416375"/>
              <a:gd name="connsiteY6" fmla="*/ 28366 h 103781"/>
              <a:gd name="connsiteX7" fmla="*/ 11023 w 416375"/>
              <a:gd name="connsiteY7" fmla="*/ 86 h 103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6375" h="103781">
                <a:moveTo>
                  <a:pt x="11023" y="86"/>
                </a:moveTo>
                <a:cubicBezTo>
                  <a:pt x="40875" y="-1485"/>
                  <a:pt x="26874" y="18940"/>
                  <a:pt x="199559" y="18940"/>
                </a:cubicBezTo>
                <a:cubicBezTo>
                  <a:pt x="271899" y="18940"/>
                  <a:pt x="344103" y="25224"/>
                  <a:pt x="416375" y="28366"/>
                </a:cubicBezTo>
                <a:cubicBezTo>
                  <a:pt x="388095" y="40935"/>
                  <a:pt x="361073" y="56843"/>
                  <a:pt x="331534" y="66074"/>
                </a:cubicBezTo>
                <a:cubicBezTo>
                  <a:pt x="315700" y="71022"/>
                  <a:pt x="187328" y="83933"/>
                  <a:pt x="180705" y="84927"/>
                </a:cubicBezTo>
                <a:cubicBezTo>
                  <a:pt x="145962" y="90139"/>
                  <a:pt x="111575" y="97496"/>
                  <a:pt x="77010" y="103781"/>
                </a:cubicBezTo>
                <a:cubicBezTo>
                  <a:pt x="-1871" y="92512"/>
                  <a:pt x="-1221" y="115049"/>
                  <a:pt x="20449" y="28366"/>
                </a:cubicBezTo>
                <a:cubicBezTo>
                  <a:pt x="21527" y="24055"/>
                  <a:pt x="-18829" y="1657"/>
                  <a:pt x="11023" y="86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צורה חופשית: צורה 9">
            <a:extLst>
              <a:ext uri="{FF2B5EF4-FFF2-40B4-BE49-F238E27FC236}">
                <a16:creationId xmlns:a16="http://schemas.microsoft.com/office/drawing/2014/main" id="{B3FED9F2-4DB0-44E4-B92B-146EF3765A11}"/>
              </a:ext>
            </a:extLst>
          </p:cNvPr>
          <p:cNvSpPr/>
          <p:nvPr/>
        </p:nvSpPr>
        <p:spPr>
          <a:xfrm>
            <a:off x="6315959" y="1376313"/>
            <a:ext cx="1385740" cy="1310326"/>
          </a:xfrm>
          <a:custGeom>
            <a:avLst/>
            <a:gdLst>
              <a:gd name="connsiteX0" fmla="*/ 0 w 1385740"/>
              <a:gd name="connsiteY0" fmla="*/ 509048 h 1310326"/>
              <a:gd name="connsiteX1" fmla="*/ 9427 w 1385740"/>
              <a:gd name="connsiteY1" fmla="*/ 339365 h 1310326"/>
              <a:gd name="connsiteX2" fmla="*/ 28280 w 1385740"/>
              <a:gd name="connsiteY2" fmla="*/ 273378 h 1310326"/>
              <a:gd name="connsiteX3" fmla="*/ 37707 w 1385740"/>
              <a:gd name="connsiteY3" fmla="*/ 169683 h 1310326"/>
              <a:gd name="connsiteX4" fmla="*/ 56561 w 1385740"/>
              <a:gd name="connsiteY4" fmla="*/ 0 h 1310326"/>
              <a:gd name="connsiteX5" fmla="*/ 94268 w 1385740"/>
              <a:gd name="connsiteY5" fmla="*/ 9427 h 1310326"/>
              <a:gd name="connsiteX6" fmla="*/ 150829 w 1385740"/>
              <a:gd name="connsiteY6" fmla="*/ 28281 h 1310326"/>
              <a:gd name="connsiteX7" fmla="*/ 235670 w 1385740"/>
              <a:gd name="connsiteY7" fmla="*/ 47134 h 1310326"/>
              <a:gd name="connsiteX8" fmla="*/ 263950 w 1385740"/>
              <a:gd name="connsiteY8" fmla="*/ 56561 h 1310326"/>
              <a:gd name="connsiteX9" fmla="*/ 329938 w 1385740"/>
              <a:gd name="connsiteY9" fmla="*/ 65988 h 1310326"/>
              <a:gd name="connsiteX10" fmla="*/ 348792 w 1385740"/>
              <a:gd name="connsiteY10" fmla="*/ 94268 h 1310326"/>
              <a:gd name="connsiteX11" fmla="*/ 377072 w 1385740"/>
              <a:gd name="connsiteY11" fmla="*/ 103695 h 1310326"/>
              <a:gd name="connsiteX12" fmla="*/ 405352 w 1385740"/>
              <a:gd name="connsiteY12" fmla="*/ 122549 h 1310326"/>
              <a:gd name="connsiteX13" fmla="*/ 452486 w 1385740"/>
              <a:gd name="connsiteY13" fmla="*/ 179110 h 1310326"/>
              <a:gd name="connsiteX14" fmla="*/ 480767 w 1385740"/>
              <a:gd name="connsiteY14" fmla="*/ 207390 h 1310326"/>
              <a:gd name="connsiteX15" fmla="*/ 499620 w 1385740"/>
              <a:gd name="connsiteY15" fmla="*/ 245097 h 1310326"/>
              <a:gd name="connsiteX16" fmla="*/ 546754 w 1385740"/>
              <a:gd name="connsiteY16" fmla="*/ 311085 h 1310326"/>
              <a:gd name="connsiteX17" fmla="*/ 584462 w 1385740"/>
              <a:gd name="connsiteY17" fmla="*/ 348792 h 1310326"/>
              <a:gd name="connsiteX18" fmla="*/ 622169 w 1385740"/>
              <a:gd name="connsiteY18" fmla="*/ 367646 h 1310326"/>
              <a:gd name="connsiteX19" fmla="*/ 678730 w 1385740"/>
              <a:gd name="connsiteY19" fmla="*/ 405353 h 1310326"/>
              <a:gd name="connsiteX20" fmla="*/ 782425 w 1385740"/>
              <a:gd name="connsiteY20" fmla="*/ 433633 h 1310326"/>
              <a:gd name="connsiteX21" fmla="*/ 848412 w 1385740"/>
              <a:gd name="connsiteY21" fmla="*/ 452487 h 1310326"/>
              <a:gd name="connsiteX22" fmla="*/ 1027521 w 1385740"/>
              <a:gd name="connsiteY22" fmla="*/ 461914 h 1310326"/>
              <a:gd name="connsiteX23" fmla="*/ 1055802 w 1385740"/>
              <a:gd name="connsiteY23" fmla="*/ 480767 h 1310326"/>
              <a:gd name="connsiteX24" fmla="*/ 1093509 w 1385740"/>
              <a:gd name="connsiteY24" fmla="*/ 527901 h 1310326"/>
              <a:gd name="connsiteX25" fmla="*/ 1131216 w 1385740"/>
              <a:gd name="connsiteY25" fmla="*/ 659877 h 1310326"/>
              <a:gd name="connsiteX26" fmla="*/ 1206631 w 1385740"/>
              <a:gd name="connsiteY26" fmla="*/ 820132 h 1310326"/>
              <a:gd name="connsiteX27" fmla="*/ 1225484 w 1385740"/>
              <a:gd name="connsiteY27" fmla="*/ 848413 h 1310326"/>
              <a:gd name="connsiteX28" fmla="*/ 1263192 w 1385740"/>
              <a:gd name="connsiteY28" fmla="*/ 876693 h 1310326"/>
              <a:gd name="connsiteX29" fmla="*/ 1319752 w 1385740"/>
              <a:gd name="connsiteY29" fmla="*/ 914400 h 1310326"/>
              <a:gd name="connsiteX30" fmla="*/ 1385740 w 1385740"/>
              <a:gd name="connsiteY30" fmla="*/ 933254 h 1310326"/>
              <a:gd name="connsiteX31" fmla="*/ 1357460 w 1385740"/>
              <a:gd name="connsiteY31" fmla="*/ 989815 h 1310326"/>
              <a:gd name="connsiteX32" fmla="*/ 1282045 w 1385740"/>
              <a:gd name="connsiteY32" fmla="*/ 1074656 h 1310326"/>
              <a:gd name="connsiteX33" fmla="*/ 1263192 w 1385740"/>
              <a:gd name="connsiteY33" fmla="*/ 1102936 h 1310326"/>
              <a:gd name="connsiteX34" fmla="*/ 1234911 w 1385740"/>
              <a:gd name="connsiteY34" fmla="*/ 1121790 h 1310326"/>
              <a:gd name="connsiteX35" fmla="*/ 1150070 w 1385740"/>
              <a:gd name="connsiteY35" fmla="*/ 1197205 h 1310326"/>
              <a:gd name="connsiteX36" fmla="*/ 1112363 w 1385740"/>
              <a:gd name="connsiteY36" fmla="*/ 1206631 h 1310326"/>
              <a:gd name="connsiteX37" fmla="*/ 1074655 w 1385740"/>
              <a:gd name="connsiteY37" fmla="*/ 1225485 h 1310326"/>
              <a:gd name="connsiteX38" fmla="*/ 1046375 w 1385740"/>
              <a:gd name="connsiteY38" fmla="*/ 1244339 h 1310326"/>
              <a:gd name="connsiteX39" fmla="*/ 1008668 w 1385740"/>
              <a:gd name="connsiteY39" fmla="*/ 1253765 h 1310326"/>
              <a:gd name="connsiteX40" fmla="*/ 980387 w 1385740"/>
              <a:gd name="connsiteY40" fmla="*/ 1263192 h 1310326"/>
              <a:gd name="connsiteX41" fmla="*/ 952107 w 1385740"/>
              <a:gd name="connsiteY41" fmla="*/ 1282046 h 1310326"/>
              <a:gd name="connsiteX42" fmla="*/ 933253 w 1385740"/>
              <a:gd name="connsiteY42" fmla="*/ 1310326 h 1310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385740" h="1310326">
                <a:moveTo>
                  <a:pt x="0" y="509048"/>
                </a:moveTo>
                <a:cubicBezTo>
                  <a:pt x="3142" y="452487"/>
                  <a:pt x="2678" y="395610"/>
                  <a:pt x="9427" y="339365"/>
                </a:cubicBezTo>
                <a:cubicBezTo>
                  <a:pt x="12153" y="316652"/>
                  <a:pt x="24519" y="295943"/>
                  <a:pt x="28280" y="273378"/>
                </a:cubicBezTo>
                <a:cubicBezTo>
                  <a:pt x="33986" y="239143"/>
                  <a:pt x="35045" y="204288"/>
                  <a:pt x="37707" y="169683"/>
                </a:cubicBezTo>
                <a:cubicBezTo>
                  <a:pt x="49813" y="12313"/>
                  <a:pt x="31771" y="74369"/>
                  <a:pt x="56561" y="0"/>
                </a:cubicBezTo>
                <a:cubicBezTo>
                  <a:pt x="69130" y="3142"/>
                  <a:pt x="81859" y="5704"/>
                  <a:pt x="94268" y="9427"/>
                </a:cubicBezTo>
                <a:cubicBezTo>
                  <a:pt x="113303" y="15138"/>
                  <a:pt x="131341" y="24383"/>
                  <a:pt x="150829" y="28281"/>
                </a:cubicBezTo>
                <a:cubicBezTo>
                  <a:pt x="183213" y="34758"/>
                  <a:pt x="204618" y="38262"/>
                  <a:pt x="235670" y="47134"/>
                </a:cubicBezTo>
                <a:cubicBezTo>
                  <a:pt x="245224" y="49864"/>
                  <a:pt x="254206" y="54612"/>
                  <a:pt x="263950" y="56561"/>
                </a:cubicBezTo>
                <a:cubicBezTo>
                  <a:pt x="285738" y="60919"/>
                  <a:pt x="307942" y="62846"/>
                  <a:pt x="329938" y="65988"/>
                </a:cubicBezTo>
                <a:cubicBezTo>
                  <a:pt x="336223" y="75415"/>
                  <a:pt x="339945" y="87190"/>
                  <a:pt x="348792" y="94268"/>
                </a:cubicBezTo>
                <a:cubicBezTo>
                  <a:pt x="356551" y="100475"/>
                  <a:pt x="368184" y="99251"/>
                  <a:pt x="377072" y="103695"/>
                </a:cubicBezTo>
                <a:cubicBezTo>
                  <a:pt x="387205" y="108762"/>
                  <a:pt x="396648" y="115296"/>
                  <a:pt x="405352" y="122549"/>
                </a:cubicBezTo>
                <a:cubicBezTo>
                  <a:pt x="450427" y="160112"/>
                  <a:pt x="418774" y="138656"/>
                  <a:pt x="452486" y="179110"/>
                </a:cubicBezTo>
                <a:cubicBezTo>
                  <a:pt x="461021" y="189352"/>
                  <a:pt x="471340" y="197963"/>
                  <a:pt x="480767" y="207390"/>
                </a:cubicBezTo>
                <a:cubicBezTo>
                  <a:pt x="487051" y="219959"/>
                  <a:pt x="492648" y="232896"/>
                  <a:pt x="499620" y="245097"/>
                </a:cubicBezTo>
                <a:cubicBezTo>
                  <a:pt x="507900" y="259588"/>
                  <a:pt x="538424" y="301565"/>
                  <a:pt x="546754" y="311085"/>
                </a:cubicBezTo>
                <a:cubicBezTo>
                  <a:pt x="558459" y="324462"/>
                  <a:pt x="570242" y="338127"/>
                  <a:pt x="584462" y="348792"/>
                </a:cubicBezTo>
                <a:cubicBezTo>
                  <a:pt x="595704" y="357224"/>
                  <a:pt x="610119" y="360416"/>
                  <a:pt x="622169" y="367646"/>
                </a:cubicBezTo>
                <a:cubicBezTo>
                  <a:pt x="641599" y="379304"/>
                  <a:pt x="657234" y="398187"/>
                  <a:pt x="678730" y="405353"/>
                </a:cubicBezTo>
                <a:cubicBezTo>
                  <a:pt x="800068" y="445801"/>
                  <a:pt x="675831" y="406985"/>
                  <a:pt x="782425" y="433633"/>
                </a:cubicBezTo>
                <a:cubicBezTo>
                  <a:pt x="807422" y="439882"/>
                  <a:pt x="821371" y="450136"/>
                  <a:pt x="848412" y="452487"/>
                </a:cubicBezTo>
                <a:cubicBezTo>
                  <a:pt x="907973" y="457666"/>
                  <a:pt x="967818" y="458772"/>
                  <a:pt x="1027521" y="461914"/>
                </a:cubicBezTo>
                <a:cubicBezTo>
                  <a:pt x="1036948" y="468198"/>
                  <a:pt x="1047791" y="472756"/>
                  <a:pt x="1055802" y="480767"/>
                </a:cubicBezTo>
                <a:cubicBezTo>
                  <a:pt x="1070029" y="494994"/>
                  <a:pt x="1083157" y="510648"/>
                  <a:pt x="1093509" y="527901"/>
                </a:cubicBezTo>
                <a:cubicBezTo>
                  <a:pt x="1118503" y="569557"/>
                  <a:pt x="1116602" y="613945"/>
                  <a:pt x="1131216" y="659877"/>
                </a:cubicBezTo>
                <a:cubicBezTo>
                  <a:pt x="1173367" y="792352"/>
                  <a:pt x="1155903" y="749113"/>
                  <a:pt x="1206631" y="820132"/>
                </a:cubicBezTo>
                <a:cubicBezTo>
                  <a:pt x="1213216" y="829351"/>
                  <a:pt x="1217473" y="840402"/>
                  <a:pt x="1225484" y="848413"/>
                </a:cubicBezTo>
                <a:cubicBezTo>
                  <a:pt x="1236594" y="859523"/>
                  <a:pt x="1250321" y="867683"/>
                  <a:pt x="1263192" y="876693"/>
                </a:cubicBezTo>
                <a:cubicBezTo>
                  <a:pt x="1281755" y="889687"/>
                  <a:pt x="1298256" y="907235"/>
                  <a:pt x="1319752" y="914400"/>
                </a:cubicBezTo>
                <a:cubicBezTo>
                  <a:pt x="1360324" y="927924"/>
                  <a:pt x="1338393" y="921417"/>
                  <a:pt x="1385740" y="933254"/>
                </a:cubicBezTo>
                <a:cubicBezTo>
                  <a:pt x="1376313" y="952108"/>
                  <a:pt x="1368777" y="972032"/>
                  <a:pt x="1357460" y="989815"/>
                </a:cubicBezTo>
                <a:cubicBezTo>
                  <a:pt x="1323206" y="1043642"/>
                  <a:pt x="1321118" y="1029071"/>
                  <a:pt x="1282045" y="1074656"/>
                </a:cubicBezTo>
                <a:cubicBezTo>
                  <a:pt x="1274672" y="1083258"/>
                  <a:pt x="1271203" y="1094925"/>
                  <a:pt x="1263192" y="1102936"/>
                </a:cubicBezTo>
                <a:cubicBezTo>
                  <a:pt x="1255181" y="1110947"/>
                  <a:pt x="1243513" y="1114417"/>
                  <a:pt x="1234911" y="1121790"/>
                </a:cubicBezTo>
                <a:cubicBezTo>
                  <a:pt x="1202068" y="1149941"/>
                  <a:pt x="1189474" y="1175314"/>
                  <a:pt x="1150070" y="1197205"/>
                </a:cubicBezTo>
                <a:cubicBezTo>
                  <a:pt x="1138745" y="1203497"/>
                  <a:pt x="1124932" y="1203489"/>
                  <a:pt x="1112363" y="1206631"/>
                </a:cubicBezTo>
                <a:cubicBezTo>
                  <a:pt x="1099794" y="1212916"/>
                  <a:pt x="1086856" y="1218513"/>
                  <a:pt x="1074655" y="1225485"/>
                </a:cubicBezTo>
                <a:cubicBezTo>
                  <a:pt x="1064818" y="1231106"/>
                  <a:pt x="1056789" y="1239876"/>
                  <a:pt x="1046375" y="1244339"/>
                </a:cubicBezTo>
                <a:cubicBezTo>
                  <a:pt x="1034467" y="1249443"/>
                  <a:pt x="1021125" y="1250206"/>
                  <a:pt x="1008668" y="1253765"/>
                </a:cubicBezTo>
                <a:cubicBezTo>
                  <a:pt x="999113" y="1256495"/>
                  <a:pt x="989814" y="1260050"/>
                  <a:pt x="980387" y="1263192"/>
                </a:cubicBezTo>
                <a:cubicBezTo>
                  <a:pt x="970960" y="1269477"/>
                  <a:pt x="960118" y="1274035"/>
                  <a:pt x="952107" y="1282046"/>
                </a:cubicBezTo>
                <a:cubicBezTo>
                  <a:pt x="944096" y="1290057"/>
                  <a:pt x="933253" y="1310326"/>
                  <a:pt x="933253" y="1310326"/>
                </a:cubicBezTo>
              </a:path>
            </a:pathLst>
          </a:cu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צורה חופשית: צורה 10">
            <a:extLst>
              <a:ext uri="{FF2B5EF4-FFF2-40B4-BE49-F238E27FC236}">
                <a16:creationId xmlns:a16="http://schemas.microsoft.com/office/drawing/2014/main" id="{1D36D3C5-854D-4EBD-A22C-A7EB72437E0C}"/>
              </a:ext>
            </a:extLst>
          </p:cNvPr>
          <p:cNvSpPr/>
          <p:nvPr/>
        </p:nvSpPr>
        <p:spPr>
          <a:xfrm>
            <a:off x="6306532" y="1932495"/>
            <a:ext cx="952107" cy="736112"/>
          </a:xfrm>
          <a:custGeom>
            <a:avLst/>
            <a:gdLst>
              <a:gd name="connsiteX0" fmla="*/ 0 w 952107"/>
              <a:gd name="connsiteY0" fmla="*/ 0 h 736112"/>
              <a:gd name="connsiteX1" fmla="*/ 122548 w 952107"/>
              <a:gd name="connsiteY1" fmla="*/ 18853 h 736112"/>
              <a:gd name="connsiteX2" fmla="*/ 197963 w 952107"/>
              <a:gd name="connsiteY2" fmla="*/ 37707 h 736112"/>
              <a:gd name="connsiteX3" fmla="*/ 254524 w 952107"/>
              <a:gd name="connsiteY3" fmla="*/ 47134 h 736112"/>
              <a:gd name="connsiteX4" fmla="*/ 311084 w 952107"/>
              <a:gd name="connsiteY4" fmla="*/ 75414 h 736112"/>
              <a:gd name="connsiteX5" fmla="*/ 320511 w 952107"/>
              <a:gd name="connsiteY5" fmla="*/ 103695 h 736112"/>
              <a:gd name="connsiteX6" fmla="*/ 348792 w 952107"/>
              <a:gd name="connsiteY6" fmla="*/ 150829 h 736112"/>
              <a:gd name="connsiteX7" fmla="*/ 358219 w 952107"/>
              <a:gd name="connsiteY7" fmla="*/ 216816 h 736112"/>
              <a:gd name="connsiteX8" fmla="*/ 386499 w 952107"/>
              <a:gd name="connsiteY8" fmla="*/ 245097 h 736112"/>
              <a:gd name="connsiteX9" fmla="*/ 405353 w 952107"/>
              <a:gd name="connsiteY9" fmla="*/ 282804 h 736112"/>
              <a:gd name="connsiteX10" fmla="*/ 490194 w 952107"/>
              <a:gd name="connsiteY10" fmla="*/ 329938 h 736112"/>
              <a:gd name="connsiteX11" fmla="*/ 518474 w 952107"/>
              <a:gd name="connsiteY11" fmla="*/ 358218 h 736112"/>
              <a:gd name="connsiteX12" fmla="*/ 546755 w 952107"/>
              <a:gd name="connsiteY12" fmla="*/ 367645 h 736112"/>
              <a:gd name="connsiteX13" fmla="*/ 622169 w 952107"/>
              <a:gd name="connsiteY13" fmla="*/ 405352 h 736112"/>
              <a:gd name="connsiteX14" fmla="*/ 688157 w 952107"/>
              <a:gd name="connsiteY14" fmla="*/ 443060 h 736112"/>
              <a:gd name="connsiteX15" fmla="*/ 707010 w 952107"/>
              <a:gd name="connsiteY15" fmla="*/ 471340 h 736112"/>
              <a:gd name="connsiteX16" fmla="*/ 735291 w 952107"/>
              <a:gd name="connsiteY16" fmla="*/ 490194 h 736112"/>
              <a:gd name="connsiteX17" fmla="*/ 744717 w 952107"/>
              <a:gd name="connsiteY17" fmla="*/ 527901 h 736112"/>
              <a:gd name="connsiteX18" fmla="*/ 772998 w 952107"/>
              <a:gd name="connsiteY18" fmla="*/ 565608 h 736112"/>
              <a:gd name="connsiteX19" fmla="*/ 782425 w 952107"/>
              <a:gd name="connsiteY19" fmla="*/ 659876 h 736112"/>
              <a:gd name="connsiteX20" fmla="*/ 801278 w 952107"/>
              <a:gd name="connsiteY20" fmla="*/ 688157 h 736112"/>
              <a:gd name="connsiteX21" fmla="*/ 923827 w 952107"/>
              <a:gd name="connsiteY21" fmla="*/ 735291 h 736112"/>
              <a:gd name="connsiteX22" fmla="*/ 952107 w 952107"/>
              <a:gd name="connsiteY22" fmla="*/ 735291 h 736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52107" h="736112">
                <a:moveTo>
                  <a:pt x="0" y="0"/>
                </a:moveTo>
                <a:cubicBezTo>
                  <a:pt x="108071" y="21615"/>
                  <a:pt x="-25836" y="-3975"/>
                  <a:pt x="122548" y="18853"/>
                </a:cubicBezTo>
                <a:cubicBezTo>
                  <a:pt x="254944" y="39221"/>
                  <a:pt x="107646" y="17636"/>
                  <a:pt x="197963" y="37707"/>
                </a:cubicBezTo>
                <a:cubicBezTo>
                  <a:pt x="216622" y="41853"/>
                  <a:pt x="235670" y="43992"/>
                  <a:pt x="254524" y="47134"/>
                </a:cubicBezTo>
                <a:cubicBezTo>
                  <a:pt x="273153" y="53344"/>
                  <a:pt x="297795" y="58802"/>
                  <a:pt x="311084" y="75414"/>
                </a:cubicBezTo>
                <a:cubicBezTo>
                  <a:pt x="317292" y="83173"/>
                  <a:pt x="316067" y="94807"/>
                  <a:pt x="320511" y="103695"/>
                </a:cubicBezTo>
                <a:cubicBezTo>
                  <a:pt x="328705" y="120083"/>
                  <a:pt x="339365" y="135118"/>
                  <a:pt x="348792" y="150829"/>
                </a:cubicBezTo>
                <a:cubicBezTo>
                  <a:pt x="351934" y="172825"/>
                  <a:pt x="349967" y="196186"/>
                  <a:pt x="358219" y="216816"/>
                </a:cubicBezTo>
                <a:cubicBezTo>
                  <a:pt x="363170" y="229194"/>
                  <a:pt x="378750" y="234249"/>
                  <a:pt x="386499" y="245097"/>
                </a:cubicBezTo>
                <a:cubicBezTo>
                  <a:pt x="394667" y="256532"/>
                  <a:pt x="396208" y="272134"/>
                  <a:pt x="405353" y="282804"/>
                </a:cubicBezTo>
                <a:cubicBezTo>
                  <a:pt x="428747" y="310097"/>
                  <a:pt x="458469" y="317248"/>
                  <a:pt x="490194" y="329938"/>
                </a:cubicBezTo>
                <a:cubicBezTo>
                  <a:pt x="499621" y="339365"/>
                  <a:pt x="507382" y="350823"/>
                  <a:pt x="518474" y="358218"/>
                </a:cubicBezTo>
                <a:cubicBezTo>
                  <a:pt x="526742" y="363730"/>
                  <a:pt x="537709" y="363533"/>
                  <a:pt x="546755" y="367645"/>
                </a:cubicBezTo>
                <a:cubicBezTo>
                  <a:pt x="572341" y="379275"/>
                  <a:pt x="599685" y="388489"/>
                  <a:pt x="622169" y="405352"/>
                </a:cubicBezTo>
                <a:cubicBezTo>
                  <a:pt x="667825" y="439595"/>
                  <a:pt x="644971" y="428665"/>
                  <a:pt x="688157" y="443060"/>
                </a:cubicBezTo>
                <a:cubicBezTo>
                  <a:pt x="694441" y="452487"/>
                  <a:pt x="698999" y="463329"/>
                  <a:pt x="707010" y="471340"/>
                </a:cubicBezTo>
                <a:cubicBezTo>
                  <a:pt x="715021" y="479351"/>
                  <a:pt x="729006" y="480767"/>
                  <a:pt x="735291" y="490194"/>
                </a:cubicBezTo>
                <a:cubicBezTo>
                  <a:pt x="742478" y="500974"/>
                  <a:pt x="738923" y="516313"/>
                  <a:pt x="744717" y="527901"/>
                </a:cubicBezTo>
                <a:cubicBezTo>
                  <a:pt x="751743" y="541954"/>
                  <a:pt x="763571" y="553039"/>
                  <a:pt x="772998" y="565608"/>
                </a:cubicBezTo>
                <a:cubicBezTo>
                  <a:pt x="776140" y="597031"/>
                  <a:pt x="775324" y="629105"/>
                  <a:pt x="782425" y="659876"/>
                </a:cubicBezTo>
                <a:cubicBezTo>
                  <a:pt x="784973" y="670916"/>
                  <a:pt x="792214" y="681359"/>
                  <a:pt x="801278" y="688157"/>
                </a:cubicBezTo>
                <a:cubicBezTo>
                  <a:pt x="830902" y="710375"/>
                  <a:pt x="889011" y="728328"/>
                  <a:pt x="923827" y="735291"/>
                </a:cubicBezTo>
                <a:cubicBezTo>
                  <a:pt x="933071" y="737140"/>
                  <a:pt x="942680" y="735291"/>
                  <a:pt x="952107" y="73529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713221" y="5589240"/>
            <a:ext cx="4604146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dirty="0">
                <a:cs typeface="Aharoni" pitchFamily="2" charset="-79"/>
              </a:rPr>
              <a:t>כַּמָּה </a:t>
            </a:r>
            <a:r>
              <a:rPr lang="he-IL" sz="3600" dirty="0" err="1">
                <a:cs typeface="Aharoni" pitchFamily="2" charset="-79"/>
              </a:rPr>
              <a:t>יָמִ</a:t>
            </a:r>
            <a:r>
              <a:rPr lang="he-IL" sz="3600" dirty="0">
                <a:cs typeface="Aharoni" pitchFamily="2" charset="-79"/>
              </a:rPr>
              <a:t>ים יֵשׁ </a:t>
            </a:r>
            <a:r>
              <a:rPr lang="he-IL" sz="3600" dirty="0" err="1">
                <a:cs typeface="Aharoni" pitchFamily="2" charset="-79"/>
              </a:rPr>
              <a:t>ב</a:t>
            </a:r>
            <a:r>
              <a:rPr lang="he-IL" sz="3600" dirty="0">
                <a:cs typeface="Aharoni" pitchFamily="2" charset="-79"/>
              </a:rPr>
              <a:t>ְּ____ </a:t>
            </a:r>
            <a:r>
              <a:rPr lang="he-IL" sz="3600" dirty="0" err="1">
                <a:cs typeface="Aharoni" pitchFamily="2" charset="-79"/>
              </a:rPr>
              <a:t>חֶשְׁו</a:t>
            </a:r>
            <a:r>
              <a:rPr lang="he-IL" sz="3600" dirty="0">
                <a:cs typeface="Aharoni" pitchFamily="2" charset="-79"/>
              </a:rPr>
              <a:t>ָן?</a:t>
            </a:r>
            <a:endParaRPr lang="he-IL" sz="3600" b="1" dirty="0">
              <a:cs typeface="Aharoni" pitchFamily="2" charset="-79"/>
            </a:endParaRP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172819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חִדֵּשׁ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172819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חֹדֶשׁ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172819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חָדָשׁ</a:t>
              </a:r>
            </a:p>
          </p:txBody>
        </p:sp>
      </p:grpSp>
      <p:pic>
        <p:nvPicPr>
          <p:cNvPr id="13" name="Picture 4" descr="http://www.gmodules.com/gadgets/proxy?refresh=86400&amp;url=http://www.gmodules.com/gadgets/proxy?refresh%3D86400%26url%3Dhttp://www.planetnana.co.il/he_date/Calendar/iGooglCalendar.JPG%26container%3Dig&amp;container=i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1556792"/>
            <a:ext cx="4676920" cy="3024336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</p:pic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4181299" y="5589240"/>
            <a:ext cx="4136068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dirty="0">
                <a:cs typeface="Aharoni" pitchFamily="2" charset="-79"/>
              </a:rPr>
              <a:t>דָּנִי </a:t>
            </a:r>
            <a:r>
              <a:rPr lang="he-IL" sz="3600" dirty="0" err="1">
                <a:cs typeface="Aharoni" pitchFamily="2" charset="-79"/>
              </a:rPr>
              <a:t>גָּ</a:t>
            </a:r>
            <a:r>
              <a:rPr lang="he-IL" sz="3600" dirty="0">
                <a:cs typeface="Aharoni" pitchFamily="2" charset="-79"/>
              </a:rPr>
              <a:t>זַר אֶת הַנְּיָר </a:t>
            </a:r>
            <a:r>
              <a:rPr lang="he-IL" sz="3600" dirty="0" err="1">
                <a:cs typeface="Aharoni" pitchFamily="2" charset="-79"/>
              </a:rPr>
              <a:t>ב</a:t>
            </a:r>
            <a:r>
              <a:rPr lang="he-IL" sz="3600" dirty="0">
                <a:cs typeface="Aharoni" pitchFamily="2" charset="-79"/>
              </a:rPr>
              <a:t>ּ</a:t>
            </a:r>
            <a:r>
              <a:rPr lang="he-IL" sz="3600" dirty="0"/>
              <a:t> </a:t>
            </a:r>
            <a:r>
              <a:rPr lang="he-IL" sz="3600" b="1" dirty="0">
                <a:cs typeface="David" pitchFamily="2" charset="-79"/>
              </a:rPr>
              <a:t>____.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2592288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hlinkshowjump?jump=nextslide">
                <a:snd r:embed="rId2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hlinkshowjump?jump=nextslide">
                <a:snd r:embed="rId2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מִסְפָּרַיִם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2592288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מִסְפָּרִים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2592288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noaction">
                <a:snd r:embed="rId4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מְסַפְּרִים</a:t>
              </a:r>
            </a:p>
          </p:txBody>
        </p:sp>
      </p:grpSp>
      <p:pic>
        <p:nvPicPr>
          <p:cNvPr id="32776" name="Picture 8" descr="http://images.clipart.com/thw/thw11/CL/5344_2005010018/020331_1320_08/21603094.thb.jpg?020331_1320_0893_v__v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1124744"/>
            <a:ext cx="3744416" cy="3912076"/>
          </a:xfrm>
          <a:prstGeom prst="rect">
            <a:avLst/>
          </a:prstGeom>
          <a:noFill/>
        </p:spPr>
      </p:pic>
      <p:sp>
        <p:nvSpPr>
          <p:cNvPr id="16" name="מציין מיקום של כותרת תחתונה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819178" y="5445224"/>
            <a:ext cx="6046847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dirty="0">
                <a:cs typeface="Aharoni" pitchFamily="2" charset="-79"/>
              </a:rPr>
              <a:t>הַ____ בַּמִּסְעָדָה בִּשֵּׁל </a:t>
            </a:r>
            <a:r>
              <a:rPr lang="he-IL" sz="3600" dirty="0" err="1">
                <a:cs typeface="Aharoni" pitchFamily="2" charset="-79"/>
              </a:rPr>
              <a:t>אֲרוּחָ</a:t>
            </a:r>
            <a:r>
              <a:rPr lang="he-IL" sz="3600" dirty="0">
                <a:cs typeface="Aharoni" pitchFamily="2" charset="-79"/>
              </a:rPr>
              <a:t>ה טְעִימָה</a:t>
            </a:r>
            <a:r>
              <a:rPr lang="he-IL" sz="3600" b="1" dirty="0">
                <a:cs typeface="David" pitchFamily="2" charset="-79"/>
              </a:rPr>
              <a:t>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172819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טֶבַח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172819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טָבַח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172819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טַבָּח</a:t>
              </a:r>
            </a:p>
          </p:txBody>
        </p:sp>
      </p:grpSp>
      <p:pic>
        <p:nvPicPr>
          <p:cNvPr id="31748" name="Picture 4" descr="http://t0.gstatic.com/images?q=tbn:ANd9GcS8TtA00Uw1iWP82jSmdFq5W79axdxPrmP2nyO5Q4NfL9YYfkQA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1052736"/>
            <a:ext cx="3397780" cy="3600400"/>
          </a:xfrm>
          <a:prstGeom prst="rect">
            <a:avLst/>
          </a:prstGeom>
          <a:noFill/>
        </p:spPr>
      </p:pic>
      <p:sp>
        <p:nvSpPr>
          <p:cNvPr id="13" name="מציין מיקום של כותרת תחתונה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4067944" y="5445224"/>
            <a:ext cx="3477234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b="1" dirty="0">
                <a:cs typeface="David" pitchFamily="2" charset="-79"/>
              </a:rPr>
              <a:t>אָכַלְתִּי ____ טָעִים.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1728192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גָּזַר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1728192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hlinkshowjump?jump=nextslide">
                <a:snd r:embed="rId4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גֶּזֶר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1728192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noaction">
                <a:snd r:embed="rId2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800" b="1" dirty="0">
                  <a:solidFill>
                    <a:schemeClr val="tx1"/>
                  </a:solidFill>
                  <a:cs typeface="Aharoni" pitchFamily="2" charset="-79"/>
                </a:rPr>
                <a:t>גְּזַר</a:t>
              </a:r>
            </a:p>
          </p:txBody>
        </p:sp>
      </p:grpSp>
      <p:pic>
        <p:nvPicPr>
          <p:cNvPr id="26630" name="Picture 6" descr="http://cdn5.fotosearch.com/bthumb/UNE/UNE008/u16236210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E9E9E7"/>
              </a:clrFrom>
              <a:clrTo>
                <a:srgbClr val="E9E9E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908720"/>
            <a:ext cx="4052310" cy="3456384"/>
          </a:xfrm>
          <a:prstGeom prst="rect">
            <a:avLst/>
          </a:prstGeom>
          <a:noFill/>
        </p:spPr>
      </p:pic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  <p:sp>
        <p:nvSpPr>
          <p:cNvPr id="8" name="צורה חופשית: צורה 7">
            <a:extLst>
              <a:ext uri="{FF2B5EF4-FFF2-40B4-BE49-F238E27FC236}">
                <a16:creationId xmlns:a16="http://schemas.microsoft.com/office/drawing/2014/main" id="{099038F2-E661-4250-8C4E-A031ADECE9C2}"/>
              </a:ext>
            </a:extLst>
          </p:cNvPr>
          <p:cNvSpPr/>
          <p:nvPr/>
        </p:nvSpPr>
        <p:spPr>
          <a:xfrm>
            <a:off x="4788024" y="1380296"/>
            <a:ext cx="1423182" cy="320512"/>
          </a:xfrm>
          <a:custGeom>
            <a:avLst/>
            <a:gdLst>
              <a:gd name="connsiteX0" fmla="*/ 0 w 1351174"/>
              <a:gd name="connsiteY0" fmla="*/ 245097 h 320512"/>
              <a:gd name="connsiteX1" fmla="*/ 565609 w 1351174"/>
              <a:gd name="connsiteY1" fmla="*/ 245097 h 320512"/>
              <a:gd name="connsiteX2" fmla="*/ 659877 w 1351174"/>
              <a:gd name="connsiteY2" fmla="*/ 263951 h 320512"/>
              <a:gd name="connsiteX3" fmla="*/ 716437 w 1351174"/>
              <a:gd name="connsiteY3" fmla="*/ 273378 h 320512"/>
              <a:gd name="connsiteX4" fmla="*/ 848413 w 1351174"/>
              <a:gd name="connsiteY4" fmla="*/ 282805 h 320512"/>
              <a:gd name="connsiteX5" fmla="*/ 876693 w 1351174"/>
              <a:gd name="connsiteY5" fmla="*/ 292231 h 320512"/>
              <a:gd name="connsiteX6" fmla="*/ 999242 w 1351174"/>
              <a:gd name="connsiteY6" fmla="*/ 320512 h 320512"/>
              <a:gd name="connsiteX7" fmla="*/ 1253765 w 1351174"/>
              <a:gd name="connsiteY7" fmla="*/ 301658 h 320512"/>
              <a:gd name="connsiteX8" fmla="*/ 1348033 w 1351174"/>
              <a:gd name="connsiteY8" fmla="*/ 282805 h 320512"/>
              <a:gd name="connsiteX9" fmla="*/ 1329180 w 1351174"/>
              <a:gd name="connsiteY9" fmla="*/ 245097 h 320512"/>
              <a:gd name="connsiteX10" fmla="*/ 1300899 w 1351174"/>
              <a:gd name="connsiteY10" fmla="*/ 216817 h 320512"/>
              <a:gd name="connsiteX11" fmla="*/ 1216058 w 1351174"/>
              <a:gd name="connsiteY11" fmla="*/ 141402 h 320512"/>
              <a:gd name="connsiteX12" fmla="*/ 1168924 w 1351174"/>
              <a:gd name="connsiteY12" fmla="*/ 94268 h 320512"/>
              <a:gd name="connsiteX13" fmla="*/ 1112363 w 1351174"/>
              <a:gd name="connsiteY13" fmla="*/ 84842 h 320512"/>
              <a:gd name="connsiteX14" fmla="*/ 1018095 w 1351174"/>
              <a:gd name="connsiteY14" fmla="*/ 56561 h 320512"/>
              <a:gd name="connsiteX15" fmla="*/ 961534 w 1351174"/>
              <a:gd name="connsiteY15" fmla="*/ 28281 h 320512"/>
              <a:gd name="connsiteX16" fmla="*/ 933254 w 1351174"/>
              <a:gd name="connsiteY16" fmla="*/ 18854 h 320512"/>
              <a:gd name="connsiteX17" fmla="*/ 810705 w 1351174"/>
              <a:gd name="connsiteY17" fmla="*/ 0 h 320512"/>
              <a:gd name="connsiteX18" fmla="*/ 527901 w 1351174"/>
              <a:gd name="connsiteY18" fmla="*/ 9427 h 320512"/>
              <a:gd name="connsiteX19" fmla="*/ 377072 w 1351174"/>
              <a:gd name="connsiteY19" fmla="*/ 28281 h 320512"/>
              <a:gd name="connsiteX20" fmla="*/ 348792 w 1351174"/>
              <a:gd name="connsiteY20" fmla="*/ 56561 h 320512"/>
              <a:gd name="connsiteX21" fmla="*/ 282804 w 1351174"/>
              <a:gd name="connsiteY21" fmla="*/ 75415 h 320512"/>
              <a:gd name="connsiteX22" fmla="*/ 207390 w 1351174"/>
              <a:gd name="connsiteY22" fmla="*/ 94268 h 320512"/>
              <a:gd name="connsiteX23" fmla="*/ 131976 w 1351174"/>
              <a:gd name="connsiteY23" fmla="*/ 131976 h 320512"/>
              <a:gd name="connsiteX24" fmla="*/ 103695 w 1351174"/>
              <a:gd name="connsiteY24" fmla="*/ 141402 h 320512"/>
              <a:gd name="connsiteX25" fmla="*/ 56561 w 1351174"/>
              <a:gd name="connsiteY25" fmla="*/ 179110 h 32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351174" h="320512">
                <a:moveTo>
                  <a:pt x="0" y="245097"/>
                </a:moveTo>
                <a:cubicBezTo>
                  <a:pt x="232033" y="237363"/>
                  <a:pt x="333575" y="227695"/>
                  <a:pt x="565609" y="245097"/>
                </a:cubicBezTo>
                <a:cubicBezTo>
                  <a:pt x="597564" y="247494"/>
                  <a:pt x="628268" y="258683"/>
                  <a:pt x="659877" y="263951"/>
                </a:cubicBezTo>
                <a:cubicBezTo>
                  <a:pt x="678730" y="267093"/>
                  <a:pt x="697418" y="271476"/>
                  <a:pt x="716437" y="273378"/>
                </a:cubicBezTo>
                <a:cubicBezTo>
                  <a:pt x="760322" y="277767"/>
                  <a:pt x="804421" y="279663"/>
                  <a:pt x="848413" y="282805"/>
                </a:cubicBezTo>
                <a:cubicBezTo>
                  <a:pt x="857840" y="285947"/>
                  <a:pt x="867107" y="289617"/>
                  <a:pt x="876693" y="292231"/>
                </a:cubicBezTo>
                <a:cubicBezTo>
                  <a:pt x="939234" y="309287"/>
                  <a:pt x="944272" y="309518"/>
                  <a:pt x="999242" y="320512"/>
                </a:cubicBezTo>
                <a:cubicBezTo>
                  <a:pt x="1084083" y="314227"/>
                  <a:pt x="1169184" y="310802"/>
                  <a:pt x="1253765" y="301658"/>
                </a:cubicBezTo>
                <a:cubicBezTo>
                  <a:pt x="1285624" y="298214"/>
                  <a:pt x="1322397" y="302032"/>
                  <a:pt x="1348033" y="282805"/>
                </a:cubicBezTo>
                <a:cubicBezTo>
                  <a:pt x="1359275" y="274373"/>
                  <a:pt x="1337348" y="256532"/>
                  <a:pt x="1329180" y="245097"/>
                </a:cubicBezTo>
                <a:cubicBezTo>
                  <a:pt x="1321431" y="234249"/>
                  <a:pt x="1309084" y="227340"/>
                  <a:pt x="1300899" y="216817"/>
                </a:cubicBezTo>
                <a:cubicBezTo>
                  <a:pt x="1242411" y="141618"/>
                  <a:pt x="1292740" y="172076"/>
                  <a:pt x="1216058" y="141402"/>
                </a:cubicBezTo>
                <a:cubicBezTo>
                  <a:pt x="1200347" y="125691"/>
                  <a:pt x="1188430" y="104908"/>
                  <a:pt x="1168924" y="94268"/>
                </a:cubicBezTo>
                <a:cubicBezTo>
                  <a:pt x="1152144" y="85115"/>
                  <a:pt x="1130671" y="90334"/>
                  <a:pt x="1112363" y="84842"/>
                </a:cubicBezTo>
                <a:cubicBezTo>
                  <a:pt x="975344" y="43737"/>
                  <a:pt x="1200343" y="86936"/>
                  <a:pt x="1018095" y="56561"/>
                </a:cubicBezTo>
                <a:cubicBezTo>
                  <a:pt x="999241" y="47134"/>
                  <a:pt x="980796" y="36842"/>
                  <a:pt x="961534" y="28281"/>
                </a:cubicBezTo>
                <a:cubicBezTo>
                  <a:pt x="952454" y="24245"/>
                  <a:pt x="942808" y="21584"/>
                  <a:pt x="933254" y="18854"/>
                </a:cubicBezTo>
                <a:cubicBezTo>
                  <a:pt x="881301" y="4010"/>
                  <a:pt x="879082" y="7598"/>
                  <a:pt x="810705" y="0"/>
                </a:cubicBezTo>
                <a:lnTo>
                  <a:pt x="527901" y="9427"/>
                </a:lnTo>
                <a:cubicBezTo>
                  <a:pt x="409490" y="14935"/>
                  <a:pt x="440814" y="7034"/>
                  <a:pt x="377072" y="28281"/>
                </a:cubicBezTo>
                <a:cubicBezTo>
                  <a:pt x="367645" y="37708"/>
                  <a:pt x="360716" y="50599"/>
                  <a:pt x="348792" y="56561"/>
                </a:cubicBezTo>
                <a:cubicBezTo>
                  <a:pt x="328331" y="66792"/>
                  <a:pt x="304715" y="68841"/>
                  <a:pt x="282804" y="75415"/>
                </a:cubicBezTo>
                <a:cubicBezTo>
                  <a:pt x="224831" y="92807"/>
                  <a:pt x="287636" y="78220"/>
                  <a:pt x="207390" y="94268"/>
                </a:cubicBezTo>
                <a:cubicBezTo>
                  <a:pt x="182252" y="106837"/>
                  <a:pt x="157562" y="120346"/>
                  <a:pt x="131976" y="131976"/>
                </a:cubicBezTo>
                <a:cubicBezTo>
                  <a:pt x="122930" y="136088"/>
                  <a:pt x="112583" y="136958"/>
                  <a:pt x="103695" y="141402"/>
                </a:cubicBezTo>
                <a:cubicBezTo>
                  <a:pt x="79914" y="153292"/>
                  <a:pt x="74096" y="161575"/>
                  <a:pt x="56561" y="179110"/>
                </a:cubicBezTo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339722" y="5589240"/>
            <a:ext cx="4977645" cy="64633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he-IL" sz="3600" b="1" dirty="0">
                <a:cs typeface="Aharoni" pitchFamily="2" charset="-79"/>
              </a:rPr>
              <a:t>רָאִיתִי בַּתְּמוּנָה _____ גְּבוֹהִים</a:t>
            </a:r>
            <a:r>
              <a:rPr lang="he-IL" sz="3600" b="1" dirty="0">
                <a:cs typeface="David" pitchFamily="2" charset="-79"/>
              </a:rPr>
              <a:t>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95536" y="188640"/>
            <a:ext cx="2232248" cy="2088232"/>
            <a:chOff x="683568" y="476672"/>
            <a:chExt cx="1872208" cy="2088232"/>
          </a:xfrm>
        </p:grpSpPr>
        <p:sp>
          <p:nvSpPr>
            <p:cNvPr id="3" name="מלבן 2">
              <a:hlinkClick r:id="" action="ppaction://hlinkshowjump?jump=nextslide">
                <a:snd r:embed="rId2" name="applause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מלבן מעוגל 3">
              <a:hlinkClick r:id="" action="ppaction://hlinkshowjump?jump=nextslide">
                <a:snd r:embed="rId2" name="applause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400" b="1" dirty="0">
                  <a:solidFill>
                    <a:schemeClr val="tx1"/>
                  </a:solidFill>
                  <a:cs typeface="Aharoni" pitchFamily="2" charset="-79"/>
                </a:rPr>
                <a:t>מִגְדָּלִים</a:t>
              </a:r>
            </a:p>
          </p:txBody>
        </p:sp>
      </p:grpSp>
      <p:grpSp>
        <p:nvGrpSpPr>
          <p:cNvPr id="6" name="קבוצה 12"/>
          <p:cNvGrpSpPr/>
          <p:nvPr/>
        </p:nvGrpSpPr>
        <p:grpSpPr>
          <a:xfrm>
            <a:off x="395536" y="2348880"/>
            <a:ext cx="2232248" cy="2088232"/>
            <a:chOff x="683568" y="476672"/>
            <a:chExt cx="1872208" cy="2088232"/>
          </a:xfrm>
        </p:grpSpPr>
        <p:sp>
          <p:nvSpPr>
            <p:cNvPr id="14" name="מלבן 13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מלבן מעוגל 14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400" b="1" dirty="0">
                  <a:solidFill>
                    <a:schemeClr val="tx1"/>
                  </a:solidFill>
                  <a:cs typeface="Aharoni" pitchFamily="2" charset="-79"/>
                </a:rPr>
                <a:t>מְגֻדָּלִים</a:t>
              </a:r>
            </a:p>
          </p:txBody>
        </p:sp>
      </p:grpSp>
      <p:grpSp>
        <p:nvGrpSpPr>
          <p:cNvPr id="7" name="קבוצה 15"/>
          <p:cNvGrpSpPr/>
          <p:nvPr/>
        </p:nvGrpSpPr>
        <p:grpSpPr>
          <a:xfrm>
            <a:off x="395536" y="4509120"/>
            <a:ext cx="2232248" cy="2088232"/>
            <a:chOff x="683568" y="476672"/>
            <a:chExt cx="1872208" cy="2088232"/>
          </a:xfrm>
        </p:grpSpPr>
        <p:sp>
          <p:nvSpPr>
            <p:cNvPr id="17" name="מלבן 16">
              <a:hlinkClick r:id="" action="ppaction://noaction">
                <a:snd r:embed="rId3" name="טעית נסה שוב.wav"/>
              </a:hlinkClick>
            </p:cNvPr>
            <p:cNvSpPr/>
            <p:nvPr/>
          </p:nvSpPr>
          <p:spPr>
            <a:xfrm>
              <a:off x="683568" y="476672"/>
              <a:ext cx="1872208" cy="20882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מעוגל 17">
              <a:hlinkClick r:id="" action="ppaction://noaction">
                <a:snd r:embed="rId4" name="לא נורא נסה שוב.wav"/>
              </a:hlinkClick>
            </p:cNvPr>
            <p:cNvSpPr/>
            <p:nvPr/>
          </p:nvSpPr>
          <p:spPr>
            <a:xfrm>
              <a:off x="899592" y="764704"/>
              <a:ext cx="1440160" cy="151216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4400" b="1" dirty="0">
                  <a:solidFill>
                    <a:schemeClr val="tx1"/>
                  </a:solidFill>
                  <a:cs typeface="Aharoni" pitchFamily="2" charset="-79"/>
                </a:rPr>
                <a:t>מְגַדְּלִים</a:t>
              </a:r>
            </a:p>
          </p:txBody>
        </p:sp>
      </p:grpSp>
      <p:pic>
        <p:nvPicPr>
          <p:cNvPr id="25602" name="Picture 2" descr="http://images.clipartof.com/small/90532-Royalty-Free-RF-Clipart-Illustration-Of-A-Pink-Fairy-Tale-Castle-With-Turrets-And-Shrub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692696"/>
            <a:ext cx="3086100" cy="428625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חגית אמסטרדם פרנקל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c8bd78eca58eb9465cea4da2d563a66ab1497"/>
</p:tagLst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223</Words>
  <Application>Microsoft Office PowerPoint</Application>
  <PresentationFormat>‫הצגה על המסך (4:3)</PresentationFormat>
  <Paragraphs>90</Paragraphs>
  <Slides>17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17</vt:i4>
      </vt:variant>
    </vt:vector>
  </HeadingPairs>
  <TitlesOfParts>
    <vt:vector size="21" baseType="lpstr">
      <vt:lpstr>Arial</vt:lpstr>
      <vt:lpstr>Calibri</vt:lpstr>
      <vt:lpstr>Guttman Yad-Brush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איריס כהן</cp:lastModifiedBy>
  <cp:revision>42</cp:revision>
  <dcterms:created xsi:type="dcterms:W3CDTF">2011-11-19T10:28:10Z</dcterms:created>
  <dcterms:modified xsi:type="dcterms:W3CDTF">2021-08-08T20:27:59Z</dcterms:modified>
</cp:coreProperties>
</file>