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9" r:id="rId3"/>
    <p:sldId id="284" r:id="rId4"/>
    <p:sldId id="285" r:id="rId5"/>
    <p:sldId id="278" r:id="rId6"/>
    <p:sldId id="286" r:id="rId7"/>
    <p:sldId id="262" r:id="rId8"/>
    <p:sldId id="287" r:id="rId9"/>
    <p:sldId id="263" r:id="rId10"/>
    <p:sldId id="288" r:id="rId11"/>
    <p:sldId id="264" r:id="rId12"/>
    <p:sldId id="289" r:id="rId13"/>
    <p:sldId id="265" r:id="rId14"/>
    <p:sldId id="290" r:id="rId15"/>
    <p:sldId id="266" r:id="rId16"/>
    <p:sldId id="291" r:id="rId17"/>
    <p:sldId id="272" r:id="rId18"/>
    <p:sldId id="292" r:id="rId19"/>
    <p:sldId id="277" r:id="rId20"/>
    <p:sldId id="293" r:id="rId21"/>
    <p:sldId id="273" r:id="rId22"/>
    <p:sldId id="294" r:id="rId23"/>
    <p:sldId id="274" r:id="rId24"/>
    <p:sldId id="295" r:id="rId25"/>
    <p:sldId id="267" r:id="rId26"/>
    <p:sldId id="279" r:id="rId27"/>
    <p:sldId id="268" r:id="rId28"/>
    <p:sldId id="269" r:id="rId29"/>
    <p:sldId id="270" r:id="rId30"/>
    <p:sldId id="276" r:id="rId31"/>
    <p:sldId id="282" r:id="rId32"/>
    <p:sldId id="275" r:id="rId33"/>
    <p:sldId id="271" r:id="rId34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66"/>
    <a:srgbClr val="33CC33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>
      <p:cViewPr varScale="1">
        <p:scale>
          <a:sx n="86" d="100"/>
          <a:sy n="86" d="100"/>
        </p:scale>
        <p:origin x="69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EC42-054E-4726-AE0B-2B992E270194}" type="datetimeFigureOut">
              <a:rPr lang="he-IL" smtClean="0"/>
              <a:pPr/>
              <a:t>ל'/אב/תשפ"א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285A-623C-44EE-B131-3B78EAA2DC2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EC42-054E-4726-AE0B-2B992E270194}" type="datetimeFigureOut">
              <a:rPr lang="he-IL" smtClean="0"/>
              <a:pPr/>
              <a:t>ל'/אב/תשפ"א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285A-623C-44EE-B131-3B78EAA2DC2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EC42-054E-4726-AE0B-2B992E270194}" type="datetimeFigureOut">
              <a:rPr lang="he-IL" smtClean="0"/>
              <a:pPr/>
              <a:t>ל'/אב/תשפ"א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285A-623C-44EE-B131-3B78EAA2DC2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EC42-054E-4726-AE0B-2B992E270194}" type="datetimeFigureOut">
              <a:rPr lang="he-IL" smtClean="0"/>
              <a:pPr/>
              <a:t>ל'/אב/תשפ"א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285A-623C-44EE-B131-3B78EAA2DC2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EC42-054E-4726-AE0B-2B992E270194}" type="datetimeFigureOut">
              <a:rPr lang="he-IL" smtClean="0"/>
              <a:pPr/>
              <a:t>ל'/אב/תשפ"א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285A-623C-44EE-B131-3B78EAA2DC2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EC42-054E-4726-AE0B-2B992E270194}" type="datetimeFigureOut">
              <a:rPr lang="he-IL" smtClean="0"/>
              <a:pPr/>
              <a:t>ל'/אב/תשפ"א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285A-623C-44EE-B131-3B78EAA2DC2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EC42-054E-4726-AE0B-2B992E270194}" type="datetimeFigureOut">
              <a:rPr lang="he-IL" smtClean="0"/>
              <a:pPr/>
              <a:t>ל'/אב/תשפ"א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285A-623C-44EE-B131-3B78EAA2DC2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EC42-054E-4726-AE0B-2B992E270194}" type="datetimeFigureOut">
              <a:rPr lang="he-IL" smtClean="0"/>
              <a:pPr/>
              <a:t>ל'/אב/תשפ"א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285A-623C-44EE-B131-3B78EAA2DC2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EC42-054E-4726-AE0B-2B992E270194}" type="datetimeFigureOut">
              <a:rPr lang="he-IL" smtClean="0"/>
              <a:pPr/>
              <a:t>ל'/אב/תשפ"א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285A-623C-44EE-B131-3B78EAA2DC2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EC42-054E-4726-AE0B-2B992E270194}" type="datetimeFigureOut">
              <a:rPr lang="he-IL" smtClean="0"/>
              <a:pPr/>
              <a:t>ל'/אב/תשפ"א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285A-623C-44EE-B131-3B78EAA2DC2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EC42-054E-4726-AE0B-2B992E270194}" type="datetimeFigureOut">
              <a:rPr lang="he-IL" smtClean="0"/>
              <a:pPr/>
              <a:t>ל'/אב/תשפ"א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285A-623C-44EE-B131-3B78EAA2DC2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AEC42-054E-4726-AE0B-2B992E270194}" type="datetimeFigureOut">
              <a:rPr lang="he-IL" smtClean="0"/>
              <a:pPr/>
              <a:t>ל'/אב/תשפ"א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5285A-623C-44EE-B131-3B78EAA2DC2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audio" Target="../media/audio2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audio" Target="../media/audio2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מלבן 2"/>
          <p:cNvSpPr/>
          <p:nvPr/>
        </p:nvSpPr>
        <p:spPr>
          <a:xfrm>
            <a:off x="2123728" y="1412776"/>
            <a:ext cx="36856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מילים </a:t>
            </a:r>
          </a:p>
          <a:p>
            <a:pPr algn="ctr"/>
            <a:r>
              <a:rPr lang="he-IL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דומות-שונות</a:t>
            </a:r>
          </a:p>
        </p:txBody>
      </p:sp>
      <p:sp>
        <p:nvSpPr>
          <p:cNvPr id="4" name="מלבן 3"/>
          <p:cNvSpPr/>
          <p:nvPr/>
        </p:nvSpPr>
        <p:spPr>
          <a:xfrm>
            <a:off x="5337632" y="5528914"/>
            <a:ext cx="3509294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חגית אמסטרדם פרנקל</a:t>
            </a:r>
          </a:p>
          <a:p>
            <a:pPr algn="ctr"/>
            <a:r>
              <a:rPr lang="he-IL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שדרוג: איריס כהן </a:t>
            </a:r>
          </a:p>
          <a:p>
            <a:pPr algn="ctr"/>
            <a:r>
              <a:rPr lang="he-I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054-8424783</a:t>
            </a:r>
          </a:p>
          <a:p>
            <a:pPr algn="ctr"/>
            <a:endParaRPr lang="he-IL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846" y="3212976"/>
            <a:ext cx="4940081" cy="2246769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sz="2000" b="1" dirty="0"/>
              <a:t>לפניכם מילים הנשמעות דומה.</a:t>
            </a:r>
          </a:p>
          <a:p>
            <a:r>
              <a:rPr lang="he-IL" sz="2000" b="1" dirty="0"/>
              <a:t>אך רק מילה אחת מתאימה לתמונה.</a:t>
            </a:r>
          </a:p>
          <a:p>
            <a:r>
              <a:rPr lang="he-IL" sz="2000" b="1" dirty="0"/>
              <a:t>קראו את המילים ולחצו על המילה הנכונה. </a:t>
            </a:r>
          </a:p>
          <a:p>
            <a:r>
              <a:rPr lang="he-IL" sz="2000" b="1" dirty="0"/>
              <a:t>איך תדעו?</a:t>
            </a:r>
          </a:p>
          <a:p>
            <a:r>
              <a:rPr lang="he-IL" sz="2000" b="1" dirty="0"/>
              <a:t>קראו את המשפטים המקדימים, והבינו את המשמעות של כל אחת מן המילים...</a:t>
            </a:r>
          </a:p>
          <a:p>
            <a:pPr algn="ctr"/>
            <a:r>
              <a:rPr lang="he-IL" sz="2000" b="1" dirty="0"/>
              <a:t>בהצלחה</a:t>
            </a:r>
          </a:p>
        </p:txBody>
      </p:sp>
      <p:sp>
        <p:nvSpPr>
          <p:cNvPr id="6" name="לחצן פעולה: קדימה או הבא 5">
            <a:hlinkClick r:id="" action="ppaction://hlinkshowjump?jump=nextslide" highlightClick="1"/>
          </p:cNvPr>
          <p:cNvSpPr/>
          <p:nvPr/>
        </p:nvSpPr>
        <p:spPr>
          <a:xfrm>
            <a:off x="7092280" y="2852936"/>
            <a:ext cx="1224136" cy="11521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0F80A7E8-856A-4B50-B136-AD49E79AF7AC}"/>
              </a:ext>
            </a:extLst>
          </p:cNvPr>
          <p:cNvSpPr/>
          <p:nvPr/>
        </p:nvSpPr>
        <p:spPr>
          <a:xfrm>
            <a:off x="81858" y="3241661"/>
            <a:ext cx="5517857" cy="16059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e-IL" sz="3600" b="1" cap="none" spc="0" dirty="0">
                <a:ln/>
                <a:solidFill>
                  <a:schemeClr val="accent3"/>
                </a:solidFill>
                <a:effectLst/>
                <a:latin typeface="FrankRuehl" panose="020E0503060101010101" pitchFamily="34" charset="-79"/>
                <a:cs typeface="FrankRuehl" panose="020E0503060101010101" pitchFamily="34" charset="-79"/>
              </a:rPr>
              <a:t>בנופש, ישנתי על כַּר נוח במיוחד.</a:t>
            </a:r>
            <a:endParaRPr lang="he-IL" sz="3600" b="1" dirty="0">
              <a:ln/>
              <a:solidFill>
                <a:schemeClr val="accent3"/>
              </a:solidFill>
              <a:latin typeface="FrankRuehl" panose="020E0503060101010101" pitchFamily="34" charset="-79"/>
              <a:cs typeface="FrankRuehl" panose="020E0503060101010101" pitchFamily="34" charset="-79"/>
            </a:endParaRPr>
          </a:p>
          <a:p>
            <a:pPr marL="457200" indent="-45720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3600" b="1" dirty="0">
                <a:ln/>
                <a:solidFill>
                  <a:schemeClr val="accent3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המזגן פעל בלי הפסקה, והיה קר.</a:t>
            </a:r>
            <a:endParaRPr lang="he-IL" sz="3600" b="1" cap="none" spc="0" dirty="0">
              <a:ln/>
              <a:solidFill>
                <a:schemeClr val="accent3"/>
              </a:solidFill>
              <a:effectLst/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4E3BBCBB-8909-45DB-8753-71200D0CEFD1}"/>
              </a:ext>
            </a:extLst>
          </p:cNvPr>
          <p:cNvSpPr/>
          <p:nvPr/>
        </p:nvSpPr>
        <p:spPr>
          <a:xfrm>
            <a:off x="5436096" y="260648"/>
            <a:ext cx="339067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קראו את המשפטים, </a:t>
            </a:r>
          </a:p>
          <a:p>
            <a:pPr algn="ctr"/>
            <a:r>
              <a:rPr lang="he-I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שימו לב למשמעות המילים </a:t>
            </a:r>
          </a:p>
          <a:p>
            <a:pPr algn="ctr"/>
            <a:r>
              <a:rPr lang="he-I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שנשמעות דומה.</a:t>
            </a:r>
          </a:p>
        </p:txBody>
      </p:sp>
    </p:spTree>
    <p:extLst>
      <p:ext uri="{BB962C8B-B14F-4D97-AF65-F5344CB8AC3E}">
        <p14:creationId xmlns:p14="http://schemas.microsoft.com/office/powerpoint/2010/main" val="392644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מלבן מעוגל 2">
            <a:hlinkClick r:id="" action="ppaction://noaction">
              <a:snd r:embed="rId3" name="טעית נסה שוב.wav"/>
            </a:hlinkClick>
          </p:cNvPr>
          <p:cNvSpPr/>
          <p:nvPr/>
        </p:nvSpPr>
        <p:spPr>
          <a:xfrm>
            <a:off x="6732240" y="1340768"/>
            <a:ext cx="1944216" cy="1584176"/>
          </a:xfrm>
          <a:prstGeom prst="round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  <a:cs typeface="Aharoni" pitchFamily="2" charset="-79"/>
              </a:rPr>
              <a:t>כַּר</a:t>
            </a:r>
          </a:p>
        </p:txBody>
      </p:sp>
      <p:sp>
        <p:nvSpPr>
          <p:cNvPr id="5" name="מלבן מעוגל 4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6732240" y="3717032"/>
            <a:ext cx="1944216" cy="1584176"/>
          </a:xfrm>
          <a:prstGeom prst="round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  <a:cs typeface="Aharoni" pitchFamily="2" charset="-79"/>
              </a:rPr>
              <a:t>קַר</a:t>
            </a:r>
          </a:p>
        </p:txBody>
      </p:sp>
      <p:pic>
        <p:nvPicPr>
          <p:cNvPr id="7" name="Picture 2" descr="http://images.clipart.com/thb/thb6/CL/artineed/people/races_ethnic_groups_inuit_001/15336311.thb.jpg?01o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53015">
            <a:off x="2825075" y="2273913"/>
            <a:ext cx="1918293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0F80A7E8-856A-4B50-B136-AD49E79AF7AC}"/>
              </a:ext>
            </a:extLst>
          </p:cNvPr>
          <p:cNvSpPr/>
          <p:nvPr/>
        </p:nvSpPr>
        <p:spPr>
          <a:xfrm>
            <a:off x="531178" y="3140968"/>
            <a:ext cx="4902304" cy="21599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600" b="1" dirty="0">
                <a:ln/>
                <a:solidFill>
                  <a:schemeClr val="accent3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אבא שאל אותי אם אני מוכן, </a:t>
            </a:r>
          </a:p>
          <a:p>
            <a:r>
              <a:rPr lang="he-IL" sz="3600" b="1" dirty="0">
                <a:ln/>
                <a:solidFill>
                  <a:schemeClr val="accent3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     ועניתי "כֵּן"</a:t>
            </a:r>
            <a:r>
              <a:rPr lang="he-IL" sz="3600" b="1" cap="none" spc="0" dirty="0">
                <a:ln/>
                <a:solidFill>
                  <a:schemeClr val="accent3"/>
                </a:solidFill>
                <a:effectLst/>
                <a:latin typeface="FrankRuehl" panose="020E0503060101010101" pitchFamily="34" charset="-79"/>
                <a:cs typeface="FrankRuehl" panose="020E0503060101010101" pitchFamily="34" charset="-79"/>
              </a:rPr>
              <a:t>.</a:t>
            </a:r>
            <a:endParaRPr lang="he-IL" sz="3600" b="1" dirty="0">
              <a:ln/>
              <a:solidFill>
                <a:schemeClr val="accent3"/>
              </a:solidFill>
              <a:latin typeface="FrankRuehl" panose="020E0503060101010101" pitchFamily="34" charset="-79"/>
              <a:cs typeface="FrankRuehl" panose="020E0503060101010101" pitchFamily="34" charset="-79"/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3600" b="1" dirty="0">
                <a:ln/>
                <a:solidFill>
                  <a:schemeClr val="accent3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על אדן החלון בנתה ציפור קֵן.</a:t>
            </a:r>
            <a:endParaRPr lang="he-IL" sz="3600" b="1" cap="none" spc="0" dirty="0">
              <a:ln/>
              <a:solidFill>
                <a:schemeClr val="accent3"/>
              </a:solidFill>
              <a:effectLst/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4E3BBCBB-8909-45DB-8753-71200D0CEFD1}"/>
              </a:ext>
            </a:extLst>
          </p:cNvPr>
          <p:cNvSpPr/>
          <p:nvPr/>
        </p:nvSpPr>
        <p:spPr>
          <a:xfrm>
            <a:off x="5436096" y="260648"/>
            <a:ext cx="339067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קראו את המשפטים, </a:t>
            </a:r>
          </a:p>
          <a:p>
            <a:pPr algn="ctr"/>
            <a:r>
              <a:rPr lang="he-I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שימו לב למשמעות המילים </a:t>
            </a:r>
          </a:p>
          <a:p>
            <a:pPr algn="ctr"/>
            <a:r>
              <a:rPr lang="he-I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שנשמעות דומה.</a:t>
            </a:r>
          </a:p>
        </p:txBody>
      </p:sp>
    </p:spTree>
    <p:extLst>
      <p:ext uri="{BB962C8B-B14F-4D97-AF65-F5344CB8AC3E}">
        <p14:creationId xmlns:p14="http://schemas.microsoft.com/office/powerpoint/2010/main" val="146671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מלבן מעוגל 2">
            <a:hlinkClick r:id="" action="ppaction://hlinkshowjump?jump=nextslide">
              <a:snd r:embed="rId3" name="applause.wav"/>
            </a:hlinkClick>
          </p:cNvPr>
          <p:cNvSpPr/>
          <p:nvPr/>
        </p:nvSpPr>
        <p:spPr>
          <a:xfrm>
            <a:off x="6732240" y="1340768"/>
            <a:ext cx="1944216" cy="1584176"/>
          </a:xfrm>
          <a:prstGeom prst="round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  <a:cs typeface="Aharoni" pitchFamily="2" charset="-79"/>
              </a:rPr>
              <a:t>קֵן</a:t>
            </a:r>
          </a:p>
        </p:txBody>
      </p:sp>
      <p:sp>
        <p:nvSpPr>
          <p:cNvPr id="5" name="מלבן מעוגל 4">
            <a:hlinkClick r:id="" action="ppaction://noaction">
              <a:snd r:embed="rId4" name="טעית נסה שוב.wav"/>
            </a:hlinkClick>
          </p:cNvPr>
          <p:cNvSpPr/>
          <p:nvPr/>
        </p:nvSpPr>
        <p:spPr>
          <a:xfrm>
            <a:off x="6732240" y="3717032"/>
            <a:ext cx="1944216" cy="1584176"/>
          </a:xfrm>
          <a:prstGeom prst="round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  <a:cs typeface="Aharoni" pitchFamily="2" charset="-79"/>
              </a:rPr>
              <a:t>כֵּן</a:t>
            </a:r>
          </a:p>
        </p:txBody>
      </p:sp>
      <p:pic>
        <p:nvPicPr>
          <p:cNvPr id="7" name="Picture 10" descr="http://images.clipart.com/thw/thw11/CL/5433_2005010014/000803_1079_03/21192995.thb.jpg?000803_1079_0309_v__v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736"/>
          <a:stretch>
            <a:fillRect/>
          </a:stretch>
        </p:blipFill>
        <p:spPr bwMode="auto">
          <a:xfrm rot="1486250">
            <a:off x="1932390" y="3309272"/>
            <a:ext cx="2633792" cy="21109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0F80A7E8-856A-4B50-B136-AD49E79AF7AC}"/>
              </a:ext>
            </a:extLst>
          </p:cNvPr>
          <p:cNvSpPr/>
          <p:nvPr/>
        </p:nvSpPr>
        <p:spPr>
          <a:xfrm>
            <a:off x="1218275" y="2728327"/>
            <a:ext cx="4217821" cy="27831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600" b="1" dirty="0">
                <a:ln/>
                <a:solidFill>
                  <a:schemeClr val="accent3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כשאני מתביישת, </a:t>
            </a:r>
          </a:p>
          <a:p>
            <a:r>
              <a:rPr lang="he-IL" sz="3600" b="1" dirty="0">
                <a:ln/>
                <a:solidFill>
                  <a:schemeClr val="accent3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     אני מגרדת באף..</a:t>
            </a:r>
            <a:r>
              <a:rPr lang="he-IL" sz="3600" b="1" cap="none" spc="0" dirty="0">
                <a:ln/>
                <a:solidFill>
                  <a:schemeClr val="accent3"/>
                </a:solidFill>
                <a:effectLst/>
                <a:latin typeface="FrankRuehl" panose="020E0503060101010101" pitchFamily="34" charset="-79"/>
                <a:cs typeface="FrankRuehl" panose="020E0503060101010101" pitchFamily="34" charset="-79"/>
              </a:rPr>
              <a:t>.</a:t>
            </a:r>
            <a:endParaRPr lang="he-IL" sz="3600" b="1" dirty="0">
              <a:ln/>
              <a:solidFill>
                <a:schemeClr val="accent3"/>
              </a:solidFill>
              <a:latin typeface="FrankRuehl" panose="020E0503060101010101" pitchFamily="34" charset="-79"/>
              <a:cs typeface="FrankRuehl" panose="020E0503060101010101" pitchFamily="34" charset="-79"/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3600" b="1" dirty="0">
                <a:ln/>
                <a:solidFill>
                  <a:schemeClr val="accent3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ניסיתי לתפוס את הזבוב, </a:t>
            </a:r>
          </a:p>
          <a:p>
            <a:pPr>
              <a:lnSpc>
                <a:spcPts val="3600"/>
              </a:lnSpc>
            </a:pPr>
            <a:r>
              <a:rPr lang="he-IL" sz="3600" b="1" dirty="0">
                <a:ln/>
                <a:solidFill>
                  <a:schemeClr val="accent3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     אבל הוא ברח ועף.</a:t>
            </a:r>
            <a:endParaRPr lang="he-IL" sz="3600" b="1" cap="none" spc="0" dirty="0">
              <a:ln/>
              <a:solidFill>
                <a:schemeClr val="accent3"/>
              </a:solidFill>
              <a:effectLst/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4E3BBCBB-8909-45DB-8753-71200D0CEFD1}"/>
              </a:ext>
            </a:extLst>
          </p:cNvPr>
          <p:cNvSpPr/>
          <p:nvPr/>
        </p:nvSpPr>
        <p:spPr>
          <a:xfrm>
            <a:off x="5436096" y="260648"/>
            <a:ext cx="339067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קראו את המשפטים, </a:t>
            </a:r>
          </a:p>
          <a:p>
            <a:pPr algn="ctr"/>
            <a:r>
              <a:rPr lang="he-I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שימו לב למשמעות המילים </a:t>
            </a:r>
          </a:p>
          <a:p>
            <a:pPr algn="ctr"/>
            <a:r>
              <a:rPr lang="he-I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שנשמעות דומה.</a:t>
            </a:r>
          </a:p>
        </p:txBody>
      </p:sp>
    </p:spTree>
    <p:extLst>
      <p:ext uri="{BB962C8B-B14F-4D97-AF65-F5344CB8AC3E}">
        <p14:creationId xmlns:p14="http://schemas.microsoft.com/office/powerpoint/2010/main" val="143673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מלבן מעוגל 2">
            <a:hlinkClick r:id="" action="ppaction://noaction">
              <a:snd r:embed="rId3" name="טעית נסה שוב.wav"/>
            </a:hlinkClick>
          </p:cNvPr>
          <p:cNvSpPr/>
          <p:nvPr/>
        </p:nvSpPr>
        <p:spPr>
          <a:xfrm>
            <a:off x="6732240" y="1340768"/>
            <a:ext cx="1944216" cy="1584176"/>
          </a:xfrm>
          <a:prstGeom prst="round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  <a:cs typeface="Aharoni" pitchFamily="2" charset="-79"/>
              </a:rPr>
              <a:t>אַף</a:t>
            </a:r>
          </a:p>
        </p:txBody>
      </p:sp>
      <p:sp>
        <p:nvSpPr>
          <p:cNvPr id="5" name="מלבן מעוגל 4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6732240" y="3717032"/>
            <a:ext cx="1944216" cy="1584176"/>
          </a:xfrm>
          <a:prstGeom prst="round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  <a:cs typeface="Aharoni" pitchFamily="2" charset="-79"/>
              </a:rPr>
              <a:t>עָף</a:t>
            </a:r>
          </a:p>
        </p:txBody>
      </p:sp>
      <p:pic>
        <p:nvPicPr>
          <p:cNvPr id="7" name="Picture 14" descr="http://images.clipart.com/thw/thw11/CL/5344_2005010018/000803_1058_86/21878890.thb.jpg?000803_1058_8631_v__v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7"/>
              </a:clrFrom>
              <a:clrTo>
                <a:srgbClr val="FFFF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89770">
            <a:off x="1349520" y="3748317"/>
            <a:ext cx="3566034" cy="22109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0F80A7E8-856A-4B50-B136-AD49E79AF7AC}"/>
              </a:ext>
            </a:extLst>
          </p:cNvPr>
          <p:cNvSpPr/>
          <p:nvPr/>
        </p:nvSpPr>
        <p:spPr>
          <a:xfrm>
            <a:off x="-180528" y="3068960"/>
            <a:ext cx="5803192" cy="16059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600" b="1" dirty="0">
                <a:ln/>
                <a:solidFill>
                  <a:schemeClr val="accent3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כל השנים האיכר עָדַר את האדמה.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3600" b="1" dirty="0">
                <a:ln/>
                <a:solidFill>
                  <a:schemeClr val="accent3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אחרי חודש שבט, מגיע חודש אדר.</a:t>
            </a:r>
            <a:endParaRPr lang="he-IL" sz="3600" b="1" cap="none" spc="0" dirty="0">
              <a:ln/>
              <a:solidFill>
                <a:schemeClr val="accent3"/>
              </a:solidFill>
              <a:effectLst/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4E3BBCBB-8909-45DB-8753-71200D0CEFD1}"/>
              </a:ext>
            </a:extLst>
          </p:cNvPr>
          <p:cNvSpPr/>
          <p:nvPr/>
        </p:nvSpPr>
        <p:spPr>
          <a:xfrm>
            <a:off x="5436096" y="260648"/>
            <a:ext cx="339067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קראו את המשפטים, </a:t>
            </a:r>
          </a:p>
          <a:p>
            <a:pPr algn="ctr"/>
            <a:r>
              <a:rPr lang="he-I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שימו לב למשמעות המילים </a:t>
            </a:r>
          </a:p>
          <a:p>
            <a:pPr algn="ctr"/>
            <a:r>
              <a:rPr lang="he-I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שנשמעות דומה.</a:t>
            </a:r>
          </a:p>
        </p:txBody>
      </p:sp>
    </p:spTree>
    <p:extLst>
      <p:ext uri="{BB962C8B-B14F-4D97-AF65-F5344CB8AC3E}">
        <p14:creationId xmlns:p14="http://schemas.microsoft.com/office/powerpoint/2010/main" val="355307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מלבן מעוגל 2">
            <a:hlinkClick r:id="" action="ppaction://hlinkshowjump?jump=nextslide">
              <a:snd r:embed="rId3" name="applause.wav"/>
            </a:hlinkClick>
          </p:cNvPr>
          <p:cNvSpPr/>
          <p:nvPr/>
        </p:nvSpPr>
        <p:spPr>
          <a:xfrm>
            <a:off x="6732240" y="1340768"/>
            <a:ext cx="1944216" cy="1584176"/>
          </a:xfrm>
          <a:prstGeom prst="round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  <a:cs typeface="Aharoni" pitchFamily="2" charset="-79"/>
              </a:rPr>
              <a:t>עָדַר</a:t>
            </a:r>
          </a:p>
        </p:txBody>
      </p:sp>
      <p:sp>
        <p:nvSpPr>
          <p:cNvPr id="5" name="מלבן מעוגל 4">
            <a:hlinkClick r:id="" action="ppaction://noaction">
              <a:snd r:embed="rId4" name="טעית נסה שוב.wav"/>
            </a:hlinkClick>
          </p:cNvPr>
          <p:cNvSpPr/>
          <p:nvPr/>
        </p:nvSpPr>
        <p:spPr>
          <a:xfrm>
            <a:off x="6732240" y="3717032"/>
            <a:ext cx="1944216" cy="1584176"/>
          </a:xfrm>
          <a:prstGeom prst="round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  <a:cs typeface="Aharoni" pitchFamily="2" charset="-79"/>
              </a:rPr>
              <a:t>אֲדָר</a:t>
            </a:r>
          </a:p>
        </p:txBody>
      </p:sp>
      <p:pic>
        <p:nvPicPr>
          <p:cNvPr id="4098" name="Picture 2" descr="http://images.clipart.com/thb/thb6/CL/artineed/silhouette/trades_occupations_farming_001/15431944.thb.jpg?04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76819">
            <a:off x="1951033" y="2587423"/>
            <a:ext cx="3333750" cy="2895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0F80A7E8-856A-4B50-B136-AD49E79AF7AC}"/>
              </a:ext>
            </a:extLst>
          </p:cNvPr>
          <p:cNvSpPr/>
          <p:nvPr/>
        </p:nvSpPr>
        <p:spPr>
          <a:xfrm>
            <a:off x="0" y="3068960"/>
            <a:ext cx="5373587" cy="16059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600" b="1" dirty="0">
                <a:ln/>
                <a:solidFill>
                  <a:schemeClr val="accent3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האוטובוס עצר בתחנה.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3600" b="1" dirty="0">
                <a:ln/>
                <a:solidFill>
                  <a:schemeClr val="accent3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אמא טחנה אגוזים בשביל העוגה.</a:t>
            </a:r>
            <a:endParaRPr lang="he-IL" sz="3600" b="1" cap="none" spc="0" dirty="0">
              <a:ln/>
              <a:solidFill>
                <a:schemeClr val="accent3"/>
              </a:solidFill>
              <a:effectLst/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4E3BBCBB-8909-45DB-8753-71200D0CEFD1}"/>
              </a:ext>
            </a:extLst>
          </p:cNvPr>
          <p:cNvSpPr/>
          <p:nvPr/>
        </p:nvSpPr>
        <p:spPr>
          <a:xfrm>
            <a:off x="5436096" y="260648"/>
            <a:ext cx="339067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קראו את המשפטים, </a:t>
            </a:r>
          </a:p>
          <a:p>
            <a:pPr algn="ctr"/>
            <a:r>
              <a:rPr lang="he-I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שימו לב למשמעות המילים </a:t>
            </a:r>
          </a:p>
          <a:p>
            <a:pPr algn="ctr"/>
            <a:r>
              <a:rPr lang="he-I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שנשמעות דומה.</a:t>
            </a:r>
          </a:p>
        </p:txBody>
      </p:sp>
    </p:spTree>
    <p:extLst>
      <p:ext uri="{BB962C8B-B14F-4D97-AF65-F5344CB8AC3E}">
        <p14:creationId xmlns:p14="http://schemas.microsoft.com/office/powerpoint/2010/main" val="355489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מלבן מעוגל 2">
            <a:hlinkClick r:id="" action="ppaction://noaction">
              <a:snd r:embed="rId3" name="טעית נסה שוב.wav"/>
            </a:hlinkClick>
          </p:cNvPr>
          <p:cNvSpPr/>
          <p:nvPr/>
        </p:nvSpPr>
        <p:spPr>
          <a:xfrm>
            <a:off x="6732240" y="1340768"/>
            <a:ext cx="1944216" cy="1584176"/>
          </a:xfrm>
          <a:prstGeom prst="round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  <a:cs typeface="Aharoni" pitchFamily="2" charset="-79"/>
              </a:rPr>
              <a:t>טַחֲנָה</a:t>
            </a:r>
          </a:p>
        </p:txBody>
      </p:sp>
      <p:sp>
        <p:nvSpPr>
          <p:cNvPr id="5" name="מלבן מעוגל 4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6732240" y="3717032"/>
            <a:ext cx="1944216" cy="1584176"/>
          </a:xfrm>
          <a:prstGeom prst="round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  <a:cs typeface="Aharoni" pitchFamily="2" charset="-79"/>
              </a:rPr>
              <a:t>תַחֲנָה</a:t>
            </a:r>
          </a:p>
        </p:txBody>
      </p:sp>
      <p:pic>
        <p:nvPicPr>
          <p:cNvPr id="34820" name="Picture 4" descr="http://images.clipart.com/thb/thb5/CL/STGR023/broder-5c/children/2104700.thb.jpg?educh00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19748" flipH="1">
            <a:off x="1733588" y="2363640"/>
            <a:ext cx="3579018" cy="3190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0F80A7E8-856A-4B50-B136-AD49E79AF7AC}"/>
              </a:ext>
            </a:extLst>
          </p:cNvPr>
          <p:cNvSpPr/>
          <p:nvPr/>
        </p:nvSpPr>
        <p:spPr>
          <a:xfrm>
            <a:off x="107504" y="3241661"/>
            <a:ext cx="5466561" cy="16059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e-IL" sz="3600" b="1" cap="none" spc="0" dirty="0">
                <a:ln/>
                <a:solidFill>
                  <a:schemeClr val="accent3"/>
                </a:solidFill>
                <a:effectLst/>
                <a:latin typeface="FrankRuehl" panose="020E0503060101010101" pitchFamily="34" charset="-79"/>
                <a:cs typeface="FrankRuehl" panose="020E0503060101010101" pitchFamily="34" charset="-79"/>
              </a:rPr>
              <a:t>בגן החיות ראינו צַב גדול במיוחד.</a:t>
            </a:r>
            <a:endParaRPr lang="he-IL" sz="3600" b="1" dirty="0">
              <a:ln/>
              <a:solidFill>
                <a:schemeClr val="accent3"/>
              </a:solidFill>
              <a:latin typeface="FrankRuehl" panose="020E0503060101010101" pitchFamily="34" charset="-79"/>
              <a:cs typeface="FrankRuehl" panose="020E0503060101010101" pitchFamily="34" charset="-79"/>
            </a:endParaRPr>
          </a:p>
          <a:p>
            <a:pPr marL="457200" indent="-45720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3600" b="1" dirty="0">
                <a:ln/>
                <a:solidFill>
                  <a:schemeClr val="accent3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כיבוד הורים זהו צַו מהתורה.</a:t>
            </a:r>
            <a:endParaRPr lang="he-IL" sz="3600" b="1" cap="none" spc="0" dirty="0">
              <a:ln/>
              <a:solidFill>
                <a:schemeClr val="accent3"/>
              </a:solidFill>
              <a:effectLst/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4E3BBCBB-8909-45DB-8753-71200D0CEFD1}"/>
              </a:ext>
            </a:extLst>
          </p:cNvPr>
          <p:cNvSpPr/>
          <p:nvPr/>
        </p:nvSpPr>
        <p:spPr>
          <a:xfrm>
            <a:off x="5436096" y="260648"/>
            <a:ext cx="339067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קראו את המשפטים, </a:t>
            </a:r>
          </a:p>
          <a:p>
            <a:pPr algn="ctr"/>
            <a:r>
              <a:rPr lang="he-I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שימו לב למשמעות המילים </a:t>
            </a:r>
          </a:p>
          <a:p>
            <a:pPr algn="ctr"/>
            <a:r>
              <a:rPr lang="he-I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שנשמעות דומה.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0F80A7E8-856A-4B50-B136-AD49E79AF7AC}"/>
              </a:ext>
            </a:extLst>
          </p:cNvPr>
          <p:cNvSpPr/>
          <p:nvPr/>
        </p:nvSpPr>
        <p:spPr>
          <a:xfrm>
            <a:off x="278914" y="2728327"/>
            <a:ext cx="5157182" cy="27831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600" b="1" dirty="0">
                <a:ln/>
                <a:solidFill>
                  <a:schemeClr val="accent3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כשאני מגיעה לכיתה זרה, </a:t>
            </a:r>
          </a:p>
          <a:p>
            <a:r>
              <a:rPr lang="he-IL" sz="3600" b="1" dirty="0">
                <a:ln/>
                <a:solidFill>
                  <a:schemeClr val="accent3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     אני מתביישת נורא.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3600" b="1" dirty="0">
                <a:ln/>
                <a:solidFill>
                  <a:schemeClr val="accent3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אחרי שהאיכר עדר את האדמה, </a:t>
            </a:r>
          </a:p>
          <a:p>
            <a:pPr>
              <a:lnSpc>
                <a:spcPts val="3600"/>
              </a:lnSpc>
            </a:pPr>
            <a:r>
              <a:rPr lang="he-IL" sz="3600" b="1" dirty="0">
                <a:ln/>
                <a:solidFill>
                  <a:schemeClr val="accent3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     הוא זרע.</a:t>
            </a:r>
            <a:endParaRPr lang="he-IL" sz="3600" b="1" cap="none" spc="0" dirty="0">
              <a:ln/>
              <a:solidFill>
                <a:schemeClr val="accent3"/>
              </a:solidFill>
              <a:effectLst/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4E3BBCBB-8909-45DB-8753-71200D0CEFD1}"/>
              </a:ext>
            </a:extLst>
          </p:cNvPr>
          <p:cNvSpPr/>
          <p:nvPr/>
        </p:nvSpPr>
        <p:spPr>
          <a:xfrm>
            <a:off x="5436096" y="260648"/>
            <a:ext cx="339067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קראו את המשפטים, </a:t>
            </a:r>
          </a:p>
          <a:p>
            <a:pPr algn="ctr"/>
            <a:r>
              <a:rPr lang="he-I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שימו לב למשמעות המילים </a:t>
            </a:r>
          </a:p>
          <a:p>
            <a:pPr algn="ctr"/>
            <a:r>
              <a:rPr lang="he-I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שנשמעות דומה.</a:t>
            </a:r>
          </a:p>
        </p:txBody>
      </p:sp>
    </p:spTree>
    <p:extLst>
      <p:ext uri="{BB962C8B-B14F-4D97-AF65-F5344CB8AC3E}">
        <p14:creationId xmlns:p14="http://schemas.microsoft.com/office/powerpoint/2010/main" val="67717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מלבן מעוגל 2">
            <a:hlinkClick r:id="" action="ppaction://noaction">
              <a:snd r:embed="rId3" name="טעית נסה שוב.wav"/>
            </a:hlinkClick>
          </p:cNvPr>
          <p:cNvSpPr/>
          <p:nvPr/>
        </p:nvSpPr>
        <p:spPr>
          <a:xfrm>
            <a:off x="6732240" y="1340768"/>
            <a:ext cx="1944216" cy="1584176"/>
          </a:xfrm>
          <a:prstGeom prst="round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  <a:cs typeface="Aharoni" pitchFamily="2" charset="-79"/>
              </a:rPr>
              <a:t>זָרָה</a:t>
            </a:r>
          </a:p>
        </p:txBody>
      </p:sp>
      <p:sp>
        <p:nvSpPr>
          <p:cNvPr id="5" name="מלבן מעוגל 4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6732240" y="3717032"/>
            <a:ext cx="1944216" cy="1584176"/>
          </a:xfrm>
          <a:prstGeom prst="round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  <a:cs typeface="Aharoni" pitchFamily="2" charset="-79"/>
              </a:rPr>
              <a:t>זָרַע</a:t>
            </a:r>
          </a:p>
        </p:txBody>
      </p:sp>
      <p:pic>
        <p:nvPicPr>
          <p:cNvPr id="3076" name="Picture 4" descr="http://images.clipart.com/thb/thb6/CL/artineed/business_occupation/farmers_planting_001/14890930.thb.jpg?00c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54888" flipH="1">
            <a:off x="2236465" y="2214810"/>
            <a:ext cx="2727498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0F80A7E8-856A-4B50-B136-AD49E79AF7AC}"/>
              </a:ext>
            </a:extLst>
          </p:cNvPr>
          <p:cNvSpPr/>
          <p:nvPr/>
        </p:nvSpPr>
        <p:spPr>
          <a:xfrm>
            <a:off x="107504" y="3068960"/>
            <a:ext cx="5192447" cy="16059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600" b="1" dirty="0">
                <a:ln/>
                <a:solidFill>
                  <a:schemeClr val="accent3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רועה צאן אחראי על הכבשים</a:t>
            </a:r>
            <a:r>
              <a:rPr lang="he-IL" sz="3600" b="1" cap="none" spc="0" dirty="0">
                <a:ln/>
                <a:solidFill>
                  <a:schemeClr val="accent3"/>
                </a:solidFill>
                <a:effectLst/>
                <a:latin typeface="FrankRuehl" panose="020E0503060101010101" pitchFamily="34" charset="-79"/>
                <a:cs typeface="FrankRuehl" panose="020E0503060101010101" pitchFamily="34" charset="-79"/>
              </a:rPr>
              <a:t>.</a:t>
            </a:r>
            <a:endParaRPr lang="he-IL" sz="3600" b="1" dirty="0">
              <a:ln/>
              <a:solidFill>
                <a:schemeClr val="accent3"/>
              </a:solidFill>
              <a:latin typeface="FrankRuehl" panose="020E0503060101010101" pitchFamily="34" charset="-79"/>
              <a:cs typeface="FrankRuehl" panose="020E0503060101010101" pitchFamily="34" charset="-79"/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3600" b="1" dirty="0">
                <a:ln/>
                <a:solidFill>
                  <a:schemeClr val="accent3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אני רואה טוב בעזרת משקפיים.</a:t>
            </a:r>
            <a:endParaRPr lang="he-IL" sz="3600" b="1" cap="none" spc="0" dirty="0">
              <a:ln/>
              <a:solidFill>
                <a:schemeClr val="accent3"/>
              </a:solidFill>
              <a:effectLst/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4E3BBCBB-8909-45DB-8753-71200D0CEFD1}"/>
              </a:ext>
            </a:extLst>
          </p:cNvPr>
          <p:cNvSpPr/>
          <p:nvPr/>
        </p:nvSpPr>
        <p:spPr>
          <a:xfrm>
            <a:off x="5436096" y="260648"/>
            <a:ext cx="339067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קראו את המשפטים, </a:t>
            </a:r>
          </a:p>
          <a:p>
            <a:pPr algn="ctr"/>
            <a:r>
              <a:rPr lang="he-I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שימו לב למשמעות המילים </a:t>
            </a:r>
          </a:p>
          <a:p>
            <a:pPr algn="ctr"/>
            <a:r>
              <a:rPr lang="he-I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שנשמעות דומה.</a:t>
            </a:r>
          </a:p>
        </p:txBody>
      </p:sp>
    </p:spTree>
    <p:extLst>
      <p:ext uri="{BB962C8B-B14F-4D97-AF65-F5344CB8AC3E}">
        <p14:creationId xmlns:p14="http://schemas.microsoft.com/office/powerpoint/2010/main" val="91753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מלבן מעוגל 2">
            <a:hlinkClick r:id="" action="ppaction://hlinkshowjump?jump=nextslide">
              <a:snd r:embed="rId3" name="applause.wav"/>
            </a:hlinkClick>
          </p:cNvPr>
          <p:cNvSpPr/>
          <p:nvPr/>
        </p:nvSpPr>
        <p:spPr>
          <a:xfrm>
            <a:off x="6732240" y="1340768"/>
            <a:ext cx="1944216" cy="1584176"/>
          </a:xfrm>
          <a:prstGeom prst="round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  <a:cs typeface="Aharoni" pitchFamily="2" charset="-79"/>
              </a:rPr>
              <a:t>רוֹעֶה</a:t>
            </a:r>
          </a:p>
        </p:txBody>
      </p:sp>
      <p:sp>
        <p:nvSpPr>
          <p:cNvPr id="5" name="מלבן מעוגל 4">
            <a:hlinkClick r:id="" action="ppaction://noaction">
              <a:snd r:embed="rId4" name="טעית נסה שוב.wav"/>
            </a:hlinkClick>
          </p:cNvPr>
          <p:cNvSpPr/>
          <p:nvPr/>
        </p:nvSpPr>
        <p:spPr>
          <a:xfrm>
            <a:off x="6732240" y="3717032"/>
            <a:ext cx="1944216" cy="1584176"/>
          </a:xfrm>
          <a:prstGeom prst="round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  <a:cs typeface="Aharoni" pitchFamily="2" charset="-79"/>
              </a:rPr>
              <a:t>רוֹאֶה</a:t>
            </a:r>
          </a:p>
        </p:txBody>
      </p:sp>
      <p:pic>
        <p:nvPicPr>
          <p:cNvPr id="2050" name="Picture 2" descr="http://images.clipart.com/thw/thw11/CL/5344_2005010018/000803_1089_82/21441714.thb.jpg?000803_1089_8250_v__v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55">
            <a:off x="1913612" y="2686179"/>
            <a:ext cx="3139136" cy="2968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4E3BBCBB-8909-45DB-8753-71200D0CEFD1}"/>
              </a:ext>
            </a:extLst>
          </p:cNvPr>
          <p:cNvSpPr/>
          <p:nvPr/>
        </p:nvSpPr>
        <p:spPr>
          <a:xfrm>
            <a:off x="5436096" y="260648"/>
            <a:ext cx="333296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he-I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עכשיו תנסו להשתמש </a:t>
            </a:r>
          </a:p>
          <a:p>
            <a:r>
              <a:rPr lang="he-I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בידע שרכשתם עד עכשיו</a:t>
            </a:r>
          </a:p>
          <a:p>
            <a:r>
              <a:rPr lang="he-IL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ותבחרו את המילה הנכונה.</a:t>
            </a:r>
          </a:p>
          <a:p>
            <a:endParaRPr lang="he-IL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he-I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אם תצטרכו </a:t>
            </a:r>
            <a:r>
              <a:rPr lang="he-IL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</a:p>
          <a:p>
            <a:r>
              <a:rPr lang="he-I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חזרו למשפטים...</a:t>
            </a:r>
          </a:p>
        </p:txBody>
      </p:sp>
    </p:spTree>
    <p:extLst>
      <p:ext uri="{BB962C8B-B14F-4D97-AF65-F5344CB8AC3E}">
        <p14:creationId xmlns:p14="http://schemas.microsoft.com/office/powerpoint/2010/main" val="1103938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מלבן מעוגל 2">
            <a:hlinkClick r:id="" action="ppaction://hlinkshowjump?jump=nextslide">
              <a:snd r:embed="rId3" name="applause.wav"/>
            </a:hlinkClick>
          </p:cNvPr>
          <p:cNvSpPr/>
          <p:nvPr/>
        </p:nvSpPr>
        <p:spPr>
          <a:xfrm>
            <a:off x="6732240" y="1340768"/>
            <a:ext cx="1944216" cy="1584176"/>
          </a:xfrm>
          <a:prstGeom prst="round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  <a:cs typeface="Aharoni" pitchFamily="2" charset="-79"/>
              </a:rPr>
              <a:t>שְׁבָרִים</a:t>
            </a:r>
          </a:p>
        </p:txBody>
      </p:sp>
      <p:sp>
        <p:nvSpPr>
          <p:cNvPr id="5" name="מלבן מעוגל 4">
            <a:hlinkClick r:id="" action="ppaction://noaction">
              <a:snd r:embed="rId4" name="טעית נסה שוב.wav"/>
            </a:hlinkClick>
          </p:cNvPr>
          <p:cNvSpPr/>
          <p:nvPr/>
        </p:nvSpPr>
        <p:spPr>
          <a:xfrm>
            <a:off x="6732240" y="3717032"/>
            <a:ext cx="1944216" cy="1584176"/>
          </a:xfrm>
          <a:prstGeom prst="round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  <a:cs typeface="Aharoni" pitchFamily="2" charset="-79"/>
              </a:rPr>
              <a:t>שְׁוָרִים</a:t>
            </a:r>
          </a:p>
        </p:txBody>
      </p:sp>
      <p:pic>
        <p:nvPicPr>
          <p:cNvPr id="7" name="Picture 10" descr="http://www.tikshuv.org.il/moodle/file.php/1517/%D7%A9%D7%91%D7%A8%D7%99%D7%9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34566">
            <a:off x="1645559" y="3622110"/>
            <a:ext cx="3185403" cy="1512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מלבן מעוגל 2">
            <a:hlinkClick r:id="" action="ppaction://noaction">
              <a:snd r:embed="rId3" name="טעית נסה שוב.wav"/>
            </a:hlinkClick>
          </p:cNvPr>
          <p:cNvSpPr/>
          <p:nvPr/>
        </p:nvSpPr>
        <p:spPr>
          <a:xfrm>
            <a:off x="6732240" y="1340768"/>
            <a:ext cx="1944216" cy="1584176"/>
          </a:xfrm>
          <a:prstGeom prst="round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  <a:cs typeface="Aharoni" pitchFamily="2" charset="-79"/>
              </a:rPr>
              <a:t>שָׁאוֹן</a:t>
            </a:r>
          </a:p>
        </p:txBody>
      </p:sp>
      <p:sp>
        <p:nvSpPr>
          <p:cNvPr id="5" name="מלבן מעוגל 4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6732240" y="3717032"/>
            <a:ext cx="1944216" cy="1584176"/>
          </a:xfrm>
          <a:prstGeom prst="round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  <a:cs typeface="Aharoni" pitchFamily="2" charset="-79"/>
              </a:rPr>
              <a:t>שָׁעוֹן</a:t>
            </a:r>
          </a:p>
        </p:txBody>
      </p:sp>
      <p:pic>
        <p:nvPicPr>
          <p:cNvPr id="35842" name="Picture 2" descr="http://images.clipart.com/thw/thw11/CL/5344_2005010018/000803_1057_12/21781574.thb.jpg?000803_1057_1219_v__v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16162">
            <a:off x="2159083" y="2229253"/>
            <a:ext cx="3057525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מלבן מעוגל 2">
            <a:hlinkClick r:id="" action="ppaction://noaction">
              <a:snd r:embed="rId3" name="טעית נסה שוב.wav"/>
            </a:hlinkClick>
          </p:cNvPr>
          <p:cNvSpPr/>
          <p:nvPr/>
        </p:nvSpPr>
        <p:spPr>
          <a:xfrm>
            <a:off x="6732240" y="1340768"/>
            <a:ext cx="1944216" cy="1584176"/>
          </a:xfrm>
          <a:prstGeom prst="round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  <a:cs typeface="Aharoni" pitchFamily="2" charset="-79"/>
              </a:rPr>
              <a:t>אוֹר</a:t>
            </a:r>
          </a:p>
        </p:txBody>
      </p:sp>
      <p:sp>
        <p:nvSpPr>
          <p:cNvPr id="5" name="מלבן מעוגל 4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6732240" y="3717032"/>
            <a:ext cx="1944216" cy="1584176"/>
          </a:xfrm>
          <a:prstGeom prst="round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  <a:cs typeface="Aharoni" pitchFamily="2" charset="-79"/>
              </a:rPr>
              <a:t>עוֹר</a:t>
            </a:r>
          </a:p>
        </p:txBody>
      </p:sp>
      <p:grpSp>
        <p:nvGrpSpPr>
          <p:cNvPr id="7" name="קבוצה 10"/>
          <p:cNvGrpSpPr/>
          <p:nvPr/>
        </p:nvGrpSpPr>
        <p:grpSpPr>
          <a:xfrm>
            <a:off x="2051720" y="3140968"/>
            <a:ext cx="2143125" cy="2545153"/>
            <a:chOff x="5724128" y="1104857"/>
            <a:chExt cx="2143125" cy="2545153"/>
          </a:xfrm>
        </p:grpSpPr>
        <p:pic>
          <p:nvPicPr>
            <p:cNvPr id="8" name="Picture 16" descr="Hand by monicams - 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24128" y="1268760"/>
              <a:ext cx="2143125" cy="2381250"/>
            </a:xfrm>
            <a:prstGeom prst="rect">
              <a:avLst/>
            </a:prstGeom>
            <a:noFill/>
          </p:spPr>
        </p:pic>
        <p:sp>
          <p:nvSpPr>
            <p:cNvPr id="9" name="חץ למטה 8"/>
            <p:cNvSpPr/>
            <p:nvPr/>
          </p:nvSpPr>
          <p:spPr>
            <a:xfrm rot="3355099">
              <a:off x="6849896" y="970623"/>
              <a:ext cx="375718" cy="64418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מלבן מעוגל 2">
            <a:hlinkClick r:id="" action="ppaction://noaction">
              <a:snd r:embed="rId3" name="טעית נסה שוב.wav"/>
            </a:hlinkClick>
          </p:cNvPr>
          <p:cNvSpPr/>
          <p:nvPr/>
        </p:nvSpPr>
        <p:spPr>
          <a:xfrm>
            <a:off x="6732240" y="1340768"/>
            <a:ext cx="1944216" cy="1584176"/>
          </a:xfrm>
          <a:prstGeom prst="round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  <a:cs typeface="Aharoni" pitchFamily="2" charset="-79"/>
              </a:rPr>
              <a:t>עָף</a:t>
            </a:r>
          </a:p>
        </p:txBody>
      </p:sp>
      <p:sp>
        <p:nvSpPr>
          <p:cNvPr id="5" name="מלבן מעוגל 4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6732240" y="3717032"/>
            <a:ext cx="1944216" cy="1584176"/>
          </a:xfrm>
          <a:prstGeom prst="round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  <a:cs typeface="Aharoni" pitchFamily="2" charset="-79"/>
              </a:rPr>
              <a:t>אַף</a:t>
            </a:r>
          </a:p>
        </p:txBody>
      </p:sp>
      <p:pic>
        <p:nvPicPr>
          <p:cNvPr id="7" name="Picture 12" descr="http://images.clipart.com/thw/thw11/CL/5433_2005010014/000803_1057_07/20499315.thb.jpg?000803_1057_0740_v__v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r="22746" b="15761"/>
          <a:stretch>
            <a:fillRect/>
          </a:stretch>
        </p:blipFill>
        <p:spPr bwMode="auto">
          <a:xfrm rot="1694735">
            <a:off x="3100256" y="3090822"/>
            <a:ext cx="2016224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מלבן מעוגל 2">
            <a:hlinkClick r:id="" action="ppaction://hlinkshowjump?jump=nextslide">
              <a:snd r:embed="rId3" name="applause.wav"/>
            </a:hlinkClick>
          </p:cNvPr>
          <p:cNvSpPr/>
          <p:nvPr/>
        </p:nvSpPr>
        <p:spPr>
          <a:xfrm>
            <a:off x="6732240" y="1340768"/>
            <a:ext cx="1944216" cy="1584176"/>
          </a:xfrm>
          <a:prstGeom prst="round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  <a:cs typeface="Aharoni" pitchFamily="2" charset="-79"/>
              </a:rPr>
              <a:t>כַּר</a:t>
            </a:r>
          </a:p>
        </p:txBody>
      </p:sp>
      <p:sp>
        <p:nvSpPr>
          <p:cNvPr id="5" name="מלבן מעוגל 4">
            <a:hlinkClick r:id="" action="ppaction://noaction">
              <a:snd r:embed="rId4" name="טעית נסה שוב.wav"/>
            </a:hlinkClick>
          </p:cNvPr>
          <p:cNvSpPr/>
          <p:nvPr/>
        </p:nvSpPr>
        <p:spPr>
          <a:xfrm>
            <a:off x="6732240" y="3717032"/>
            <a:ext cx="1944216" cy="1584176"/>
          </a:xfrm>
          <a:prstGeom prst="round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  <a:cs typeface="Aharoni" pitchFamily="2" charset="-79"/>
              </a:rPr>
              <a:t>קַר</a:t>
            </a:r>
          </a:p>
        </p:txBody>
      </p:sp>
      <p:pic>
        <p:nvPicPr>
          <p:cNvPr id="7" name="Picture 4" descr="http://images.clipart.com/thw/thw11/CL/5344_2005010018/010303_0683_10/21558213.thb.jpg?010303_0683_1089_v__v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95643">
            <a:off x="1864843" y="2996952"/>
            <a:ext cx="2953618" cy="23544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מלבן מעוגל 2">
            <a:hlinkClick r:id="" action="ppaction://hlinkshowjump?jump=nextslide">
              <a:snd r:embed="rId3" name="applause.wav"/>
            </a:hlinkClick>
          </p:cNvPr>
          <p:cNvSpPr/>
          <p:nvPr/>
        </p:nvSpPr>
        <p:spPr>
          <a:xfrm>
            <a:off x="6732240" y="1340768"/>
            <a:ext cx="1944216" cy="1584176"/>
          </a:xfrm>
          <a:prstGeom prst="round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  <a:cs typeface="Aharoni" pitchFamily="2" charset="-79"/>
              </a:rPr>
              <a:t>צַב</a:t>
            </a:r>
          </a:p>
        </p:txBody>
      </p:sp>
      <p:sp>
        <p:nvSpPr>
          <p:cNvPr id="5" name="מלבן מעוגל 4">
            <a:hlinkClick r:id="" action="ppaction://noaction">
              <a:snd r:embed="rId4" name="טעית נסה שוב.wav"/>
            </a:hlinkClick>
          </p:cNvPr>
          <p:cNvSpPr/>
          <p:nvPr/>
        </p:nvSpPr>
        <p:spPr>
          <a:xfrm>
            <a:off x="6732240" y="3717032"/>
            <a:ext cx="1944216" cy="1584176"/>
          </a:xfrm>
          <a:prstGeom prst="round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  <a:cs typeface="Aharoni" pitchFamily="2" charset="-79"/>
              </a:rPr>
              <a:t>צַו</a:t>
            </a:r>
          </a:p>
        </p:txBody>
      </p:sp>
      <p:pic>
        <p:nvPicPr>
          <p:cNvPr id="6" name="Picture 2" descr="http://images.clipart.com/thw/thw11/CL/5433_2005010014/000803_1056_13/20472198.thb.jpg?000803_1056_1362_v__v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93555">
            <a:off x="1645866" y="3162990"/>
            <a:ext cx="3333750" cy="2228850"/>
          </a:xfrm>
          <a:prstGeom prst="rect">
            <a:avLst/>
          </a:prstGeom>
          <a:noFill/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A2A9CF67-E78B-49EE-81CC-194FF0E252A1}"/>
              </a:ext>
            </a:extLst>
          </p:cNvPr>
          <p:cNvSpPr/>
          <p:nvPr/>
        </p:nvSpPr>
        <p:spPr>
          <a:xfrm>
            <a:off x="4675659" y="194571"/>
            <a:ext cx="40847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he-I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לחצו על 'הכפתור' שבו כתובה </a:t>
            </a:r>
          </a:p>
          <a:p>
            <a:r>
              <a:rPr lang="he-I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המילה המצוירת – בצורה הנכונה.</a:t>
            </a:r>
          </a:p>
        </p:txBody>
      </p:sp>
    </p:spTree>
    <p:extLst>
      <p:ext uri="{BB962C8B-B14F-4D97-AF65-F5344CB8AC3E}">
        <p14:creationId xmlns:p14="http://schemas.microsoft.com/office/powerpoint/2010/main" val="3684455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מלבן מעוגל 2">
            <a:hlinkClick r:id="" action="ppaction://hlinkshowjump?jump=nextslide">
              <a:snd r:embed="rId3" name="applause.wav"/>
            </a:hlinkClick>
          </p:cNvPr>
          <p:cNvSpPr/>
          <p:nvPr/>
        </p:nvSpPr>
        <p:spPr>
          <a:xfrm>
            <a:off x="6732240" y="1340768"/>
            <a:ext cx="1944216" cy="1584176"/>
          </a:xfrm>
          <a:prstGeom prst="round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  <a:cs typeface="Aharoni" pitchFamily="2" charset="-79"/>
              </a:rPr>
              <a:t>טַחֲנָה</a:t>
            </a:r>
          </a:p>
        </p:txBody>
      </p:sp>
      <p:sp>
        <p:nvSpPr>
          <p:cNvPr id="5" name="מלבן מעוגל 4">
            <a:hlinkClick r:id="" action="ppaction://noaction">
              <a:snd r:embed="rId4" name="טעית נסה שוב.wav"/>
            </a:hlinkClick>
          </p:cNvPr>
          <p:cNvSpPr/>
          <p:nvPr/>
        </p:nvSpPr>
        <p:spPr>
          <a:xfrm>
            <a:off x="6732240" y="3717032"/>
            <a:ext cx="1944216" cy="1584176"/>
          </a:xfrm>
          <a:prstGeom prst="round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  <a:cs typeface="Aharoni" pitchFamily="2" charset="-79"/>
              </a:rPr>
              <a:t>תַחֲנָה</a:t>
            </a:r>
          </a:p>
        </p:txBody>
      </p:sp>
      <p:pic>
        <p:nvPicPr>
          <p:cNvPr id="33796" name="Picture 4" descr="http://images.clipart.com/thw/thw11/CL/5433_2005010014/010303_0683_01/19894932.thb.jpg?010303_0683_0131_v__v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86948">
            <a:off x="2079324" y="2239166"/>
            <a:ext cx="3057525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מלבן מעוגל 2">
            <a:hlinkClick r:id="" action="ppaction://hlinkshowjump?jump=nextslide">
              <a:snd r:embed="rId3" name="applause.wav"/>
            </a:hlinkClick>
          </p:cNvPr>
          <p:cNvSpPr/>
          <p:nvPr/>
        </p:nvSpPr>
        <p:spPr>
          <a:xfrm>
            <a:off x="6732240" y="1340768"/>
            <a:ext cx="1944216" cy="1584176"/>
          </a:xfrm>
          <a:prstGeom prst="round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  <a:cs typeface="Aharoni" pitchFamily="2" charset="-79"/>
              </a:rPr>
              <a:t>אֲדָר</a:t>
            </a:r>
          </a:p>
        </p:txBody>
      </p:sp>
      <p:sp>
        <p:nvSpPr>
          <p:cNvPr id="5" name="מלבן מעוגל 4">
            <a:hlinkClick r:id="" action="ppaction://noaction">
              <a:snd r:embed="rId4" name="טעית נסה שוב.wav"/>
            </a:hlinkClick>
          </p:cNvPr>
          <p:cNvSpPr/>
          <p:nvPr/>
        </p:nvSpPr>
        <p:spPr>
          <a:xfrm>
            <a:off x="6732240" y="3717032"/>
            <a:ext cx="1944216" cy="1584176"/>
          </a:xfrm>
          <a:prstGeom prst="round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  <a:cs typeface="Aharoni" pitchFamily="2" charset="-79"/>
              </a:rPr>
              <a:t>עָדַר</a:t>
            </a:r>
          </a:p>
        </p:txBody>
      </p:sp>
      <p:grpSp>
        <p:nvGrpSpPr>
          <p:cNvPr id="6" name="קבוצה 5"/>
          <p:cNvGrpSpPr/>
          <p:nvPr/>
        </p:nvGrpSpPr>
        <p:grpSpPr>
          <a:xfrm rot="1727315">
            <a:off x="1873328" y="3215465"/>
            <a:ext cx="3419690" cy="1632045"/>
            <a:chOff x="2339752" y="1700808"/>
            <a:chExt cx="6096000" cy="1971676"/>
          </a:xfrm>
        </p:grpSpPr>
        <p:pic>
          <p:nvPicPr>
            <p:cNvPr id="7" name="Picture 6" descr="http://www.sisma.org.il/around_the_year/DocLib/%D7%90%D7%93%D7%A8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39752" y="1700808"/>
              <a:ext cx="6096000" cy="1971676"/>
            </a:xfrm>
            <a:prstGeom prst="rect">
              <a:avLst/>
            </a:prstGeom>
            <a:noFill/>
          </p:spPr>
        </p:pic>
        <p:sp>
          <p:nvSpPr>
            <p:cNvPr id="8" name="מלבן 7"/>
            <p:cNvSpPr/>
            <p:nvPr/>
          </p:nvSpPr>
          <p:spPr>
            <a:xfrm>
              <a:off x="4355976" y="2107730"/>
              <a:ext cx="2592289" cy="12207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800" b="1" dirty="0">
                  <a:solidFill>
                    <a:schemeClr val="tx1"/>
                  </a:solidFill>
                  <a:cs typeface="Aharoni" pitchFamily="2" charset="-79"/>
                </a:rPr>
                <a:t>שֵׁם </a:t>
              </a:r>
              <a:r>
                <a:rPr lang="he-IL" sz="2800" b="1" dirty="0" err="1">
                  <a:solidFill>
                    <a:schemeClr val="tx1"/>
                  </a:solidFill>
                  <a:cs typeface="Aharoni" pitchFamily="2" charset="-79"/>
                </a:rPr>
                <a:t>שׁ</a:t>
              </a:r>
              <a:r>
                <a:rPr lang="he-IL" sz="2800" b="1" dirty="0">
                  <a:solidFill>
                    <a:schemeClr val="tx1"/>
                  </a:solidFill>
                  <a:cs typeface="Aharoni" pitchFamily="2" charset="-79"/>
                </a:rPr>
                <a:t>ֶל הַחֹדֶש</a:t>
              </a: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מלבן מעוגל 2">
            <a:hlinkClick r:id="" action="ppaction://noaction">
              <a:snd r:embed="rId3" name="טעית נסה שוב.wav"/>
            </a:hlinkClick>
          </p:cNvPr>
          <p:cNvSpPr/>
          <p:nvPr/>
        </p:nvSpPr>
        <p:spPr>
          <a:xfrm>
            <a:off x="6732240" y="1340768"/>
            <a:ext cx="1944216" cy="1584176"/>
          </a:xfrm>
          <a:prstGeom prst="round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  <a:cs typeface="Aharoni" pitchFamily="2" charset="-79"/>
              </a:rPr>
              <a:t>רוֹעֶה</a:t>
            </a:r>
          </a:p>
        </p:txBody>
      </p:sp>
      <p:sp>
        <p:nvSpPr>
          <p:cNvPr id="5" name="מלבן מעוגל 4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6732240" y="3717032"/>
            <a:ext cx="1944216" cy="1584176"/>
          </a:xfrm>
          <a:prstGeom prst="round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  <a:cs typeface="Aharoni" pitchFamily="2" charset="-79"/>
              </a:rPr>
              <a:t>רוֹאֶה</a:t>
            </a:r>
          </a:p>
        </p:txBody>
      </p:sp>
      <p:pic>
        <p:nvPicPr>
          <p:cNvPr id="1026" name="Picture 2" descr="http://images.clipart.com/thb/thb5/CL/STGR014/broder4c/parts/2079216.thb.jpg?pplpr00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85645">
            <a:off x="1714673" y="3675613"/>
            <a:ext cx="3333750" cy="1209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מלבן 2"/>
          <p:cNvSpPr/>
          <p:nvPr/>
        </p:nvSpPr>
        <p:spPr>
          <a:xfrm rot="1592190">
            <a:off x="2440568" y="3460145"/>
            <a:ext cx="20072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96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סוף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0F80A7E8-856A-4B50-B136-AD49E79AF7AC}"/>
              </a:ext>
            </a:extLst>
          </p:cNvPr>
          <p:cNvSpPr/>
          <p:nvPr/>
        </p:nvSpPr>
        <p:spPr>
          <a:xfrm>
            <a:off x="753404" y="2728327"/>
            <a:ext cx="4682692" cy="27831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600" b="1" dirty="0">
                <a:ln/>
                <a:solidFill>
                  <a:schemeClr val="accent3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לא ידעתי מה השעה, </a:t>
            </a:r>
          </a:p>
          <a:p>
            <a:r>
              <a:rPr lang="he-IL" sz="3600" b="1" dirty="0">
                <a:ln/>
                <a:solidFill>
                  <a:schemeClr val="accent3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     כי לא היה לי שעון</a:t>
            </a:r>
            <a:r>
              <a:rPr lang="he-IL" sz="3600" b="1" cap="none" spc="0" dirty="0">
                <a:ln/>
                <a:solidFill>
                  <a:schemeClr val="accent3"/>
                </a:solidFill>
                <a:effectLst/>
                <a:latin typeface="FrankRuehl" panose="020E0503060101010101" pitchFamily="34" charset="-79"/>
                <a:cs typeface="FrankRuehl" panose="020E0503060101010101" pitchFamily="34" charset="-79"/>
              </a:rPr>
              <a:t>.</a:t>
            </a:r>
            <a:endParaRPr lang="he-IL" sz="3600" b="1" dirty="0">
              <a:ln/>
              <a:solidFill>
                <a:schemeClr val="accent3"/>
              </a:solidFill>
              <a:latin typeface="FrankRuehl" panose="020E0503060101010101" pitchFamily="34" charset="-79"/>
              <a:cs typeface="FrankRuehl" panose="020E0503060101010101" pitchFamily="34" charset="-79"/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3600" b="1" dirty="0">
                <a:ln/>
                <a:solidFill>
                  <a:schemeClr val="accent3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לא יכולנו לשמוע זה את זה, </a:t>
            </a:r>
          </a:p>
          <a:p>
            <a:pPr>
              <a:lnSpc>
                <a:spcPts val="3600"/>
              </a:lnSpc>
            </a:pPr>
            <a:r>
              <a:rPr lang="he-IL" sz="3600" b="1" dirty="0">
                <a:ln/>
                <a:solidFill>
                  <a:schemeClr val="accent3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     כי היה במקום שאון רב.</a:t>
            </a:r>
            <a:endParaRPr lang="he-IL" sz="3600" b="1" cap="none" spc="0" dirty="0">
              <a:ln/>
              <a:solidFill>
                <a:schemeClr val="accent3"/>
              </a:solidFill>
              <a:effectLst/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4E3BBCBB-8909-45DB-8753-71200D0CEFD1}"/>
              </a:ext>
            </a:extLst>
          </p:cNvPr>
          <p:cNvSpPr/>
          <p:nvPr/>
        </p:nvSpPr>
        <p:spPr>
          <a:xfrm>
            <a:off x="5436096" y="260648"/>
            <a:ext cx="339067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קראו את המשפטים, </a:t>
            </a:r>
          </a:p>
          <a:p>
            <a:pPr algn="ctr"/>
            <a:r>
              <a:rPr lang="he-I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שימו לב למשמעות המילים </a:t>
            </a:r>
          </a:p>
          <a:p>
            <a:pPr algn="ctr"/>
            <a:r>
              <a:rPr lang="he-I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שנשמעות דומה.</a:t>
            </a:r>
          </a:p>
        </p:txBody>
      </p:sp>
    </p:spTree>
    <p:extLst>
      <p:ext uri="{BB962C8B-B14F-4D97-AF65-F5344CB8AC3E}">
        <p14:creationId xmlns:p14="http://schemas.microsoft.com/office/powerpoint/2010/main" val="69116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מלבן מעוגל 2">
            <a:hlinkClick r:id="" action="ppaction://hlinkshowjump?jump=nextslide">
              <a:snd r:embed="rId3" name="applause.wav"/>
            </a:hlinkClick>
          </p:cNvPr>
          <p:cNvSpPr/>
          <p:nvPr/>
        </p:nvSpPr>
        <p:spPr>
          <a:xfrm>
            <a:off x="6732240" y="1340768"/>
            <a:ext cx="1944216" cy="1584176"/>
          </a:xfrm>
          <a:prstGeom prst="round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  <a:cs typeface="Aharoni" pitchFamily="2" charset="-79"/>
              </a:rPr>
              <a:t>שָׁאוֹן</a:t>
            </a:r>
          </a:p>
        </p:txBody>
      </p:sp>
      <p:sp>
        <p:nvSpPr>
          <p:cNvPr id="5" name="מלבן מעוגל 4">
            <a:hlinkClick r:id="" action="ppaction://noaction">
              <a:snd r:embed="rId4" name="טעית נסה שוב.wav"/>
            </a:hlinkClick>
          </p:cNvPr>
          <p:cNvSpPr/>
          <p:nvPr/>
        </p:nvSpPr>
        <p:spPr>
          <a:xfrm>
            <a:off x="6732240" y="3717032"/>
            <a:ext cx="1944216" cy="1584176"/>
          </a:xfrm>
          <a:prstGeom prst="round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  <a:cs typeface="Aharoni" pitchFamily="2" charset="-79"/>
              </a:rPr>
              <a:t>שָׁעוֹן</a:t>
            </a:r>
          </a:p>
        </p:txBody>
      </p:sp>
      <p:grpSp>
        <p:nvGrpSpPr>
          <p:cNvPr id="8" name="קבוצה 7"/>
          <p:cNvGrpSpPr/>
          <p:nvPr/>
        </p:nvGrpSpPr>
        <p:grpSpPr>
          <a:xfrm>
            <a:off x="1946758" y="2143539"/>
            <a:ext cx="3177065" cy="3598641"/>
            <a:chOff x="1946758" y="2143539"/>
            <a:chExt cx="3177065" cy="3598641"/>
          </a:xfrm>
        </p:grpSpPr>
        <p:pic>
          <p:nvPicPr>
            <p:cNvPr id="36866" name="Picture 2" descr="http://images.clipart.com/thb/thb6/CL/artineed/business_occupation/brass_tuba_players_001/14860023.thb.jpg?020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726298">
              <a:off x="2008583" y="2626940"/>
              <a:ext cx="3115240" cy="3115240"/>
            </a:xfrm>
            <a:prstGeom prst="rect">
              <a:avLst/>
            </a:prstGeom>
            <a:noFill/>
          </p:spPr>
        </p:pic>
        <p:sp>
          <p:nvSpPr>
            <p:cNvPr id="7" name="אליפסה 6"/>
            <p:cNvSpPr/>
            <p:nvPr/>
          </p:nvSpPr>
          <p:spPr>
            <a:xfrm rot="1185022">
              <a:off x="1946758" y="2143539"/>
              <a:ext cx="1550106" cy="302433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0F80A7E8-856A-4B50-B136-AD49E79AF7AC}"/>
              </a:ext>
            </a:extLst>
          </p:cNvPr>
          <p:cNvSpPr/>
          <p:nvPr/>
        </p:nvSpPr>
        <p:spPr>
          <a:xfrm>
            <a:off x="309482" y="3241661"/>
            <a:ext cx="5062604" cy="16059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e-IL" sz="3600" b="1" cap="none" spc="0" dirty="0">
                <a:ln/>
                <a:solidFill>
                  <a:schemeClr val="accent3"/>
                </a:solidFill>
                <a:effectLst/>
                <a:latin typeface="FrankRuehl" panose="020E0503060101010101" pitchFamily="34" charset="-79"/>
                <a:cs typeface="FrankRuehl" panose="020E0503060101010101" pitchFamily="34" charset="-79"/>
              </a:rPr>
              <a:t>מרחתי קרם שיזוף על העור.</a:t>
            </a:r>
            <a:endParaRPr lang="he-IL" sz="3600" b="1" dirty="0">
              <a:ln/>
              <a:solidFill>
                <a:schemeClr val="accent3"/>
              </a:solidFill>
              <a:latin typeface="FrankRuehl" panose="020E0503060101010101" pitchFamily="34" charset="-79"/>
              <a:cs typeface="FrankRuehl" panose="020E0503060101010101" pitchFamily="34" charset="-79"/>
            </a:endParaRPr>
          </a:p>
          <a:p>
            <a:pPr marL="457200" indent="-45720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3600" b="1" dirty="0">
                <a:ln/>
                <a:solidFill>
                  <a:schemeClr val="accent3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בערב, הדלקתי את האור בחדר.</a:t>
            </a:r>
            <a:endParaRPr lang="he-IL" sz="3600" b="1" cap="none" spc="0" dirty="0">
              <a:ln/>
              <a:solidFill>
                <a:schemeClr val="accent3"/>
              </a:solidFill>
              <a:effectLst/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4E3BBCBB-8909-45DB-8753-71200D0CEFD1}"/>
              </a:ext>
            </a:extLst>
          </p:cNvPr>
          <p:cNvSpPr/>
          <p:nvPr/>
        </p:nvSpPr>
        <p:spPr>
          <a:xfrm>
            <a:off x="5436096" y="260648"/>
            <a:ext cx="339067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קראו את המשפטים, </a:t>
            </a:r>
          </a:p>
          <a:p>
            <a:pPr algn="ctr"/>
            <a:r>
              <a:rPr lang="he-I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שימו לב למשמעות המילים </a:t>
            </a:r>
          </a:p>
          <a:p>
            <a:pPr algn="ctr"/>
            <a:r>
              <a:rPr lang="he-I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שנשמעות דומה.</a:t>
            </a:r>
          </a:p>
        </p:txBody>
      </p:sp>
    </p:spTree>
    <p:extLst>
      <p:ext uri="{BB962C8B-B14F-4D97-AF65-F5344CB8AC3E}">
        <p14:creationId xmlns:p14="http://schemas.microsoft.com/office/powerpoint/2010/main" val="2124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מלבן מעוגל 2">
            <a:hlinkClick r:id="" action="ppaction://noaction">
              <a:snd r:embed="rId3" name="טעית נסה שוב.wav"/>
            </a:hlinkClick>
          </p:cNvPr>
          <p:cNvSpPr/>
          <p:nvPr/>
        </p:nvSpPr>
        <p:spPr>
          <a:xfrm>
            <a:off x="6732240" y="1340768"/>
            <a:ext cx="1944216" cy="1584176"/>
          </a:xfrm>
          <a:prstGeom prst="round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  <a:cs typeface="Aharoni" pitchFamily="2" charset="-79"/>
              </a:rPr>
              <a:t>עוֹר</a:t>
            </a:r>
          </a:p>
        </p:txBody>
      </p:sp>
      <p:sp>
        <p:nvSpPr>
          <p:cNvPr id="5" name="מלבן מעוגל 4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6732240" y="3717032"/>
            <a:ext cx="1944216" cy="1584176"/>
          </a:xfrm>
          <a:prstGeom prst="round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  <a:cs typeface="Aharoni" pitchFamily="2" charset="-79"/>
              </a:rPr>
              <a:t>אוֹר</a:t>
            </a:r>
          </a:p>
        </p:txBody>
      </p:sp>
      <p:pic>
        <p:nvPicPr>
          <p:cNvPr id="6" name="Picture 20" descr="http://images.clipart.com/thw/thw11/CL/5433_2005010014/000803_1063_23/20714019.thb.jpg?000803_1063_2318_v__v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312536">
            <a:off x="2411760" y="2564904"/>
            <a:ext cx="2624291" cy="2685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0F80A7E8-856A-4B50-B136-AD49E79AF7AC}"/>
              </a:ext>
            </a:extLst>
          </p:cNvPr>
          <p:cNvSpPr/>
          <p:nvPr/>
        </p:nvSpPr>
        <p:spPr>
          <a:xfrm>
            <a:off x="160404" y="3241661"/>
            <a:ext cx="5360763" cy="16059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e-IL" sz="3600" b="1" cap="none" spc="0" dirty="0">
                <a:ln/>
                <a:solidFill>
                  <a:schemeClr val="accent3"/>
                </a:solidFill>
                <a:effectLst/>
                <a:latin typeface="FrankRuehl" panose="020E0503060101010101" pitchFamily="34" charset="-79"/>
                <a:cs typeface="FrankRuehl" panose="020E0503060101010101" pitchFamily="34" charset="-79"/>
              </a:rPr>
              <a:t>אני אוהבת לפתור תרגילי שבָרים.</a:t>
            </a:r>
            <a:endParaRPr lang="he-IL" sz="3600" b="1" dirty="0">
              <a:ln/>
              <a:solidFill>
                <a:schemeClr val="accent3"/>
              </a:solidFill>
              <a:latin typeface="FrankRuehl" panose="020E0503060101010101" pitchFamily="34" charset="-79"/>
              <a:cs typeface="FrankRuehl" panose="020E0503060101010101" pitchFamily="34" charset="-79"/>
            </a:endParaRPr>
          </a:p>
          <a:p>
            <a:pPr marL="457200" indent="-45720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3600" b="1" dirty="0">
                <a:ln/>
                <a:solidFill>
                  <a:schemeClr val="accent3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בכל רפת יש פרות ויש שוָרים.</a:t>
            </a:r>
            <a:endParaRPr lang="he-IL" sz="3600" b="1" cap="none" spc="0" dirty="0">
              <a:ln/>
              <a:solidFill>
                <a:schemeClr val="accent3"/>
              </a:solidFill>
              <a:effectLst/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4E3BBCBB-8909-45DB-8753-71200D0CEFD1}"/>
              </a:ext>
            </a:extLst>
          </p:cNvPr>
          <p:cNvSpPr/>
          <p:nvPr/>
        </p:nvSpPr>
        <p:spPr>
          <a:xfrm>
            <a:off x="5436096" y="260648"/>
            <a:ext cx="339067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קראו את המשפטים, </a:t>
            </a:r>
          </a:p>
          <a:p>
            <a:pPr algn="ctr"/>
            <a:r>
              <a:rPr lang="he-I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שימו לב למשמעות המילים </a:t>
            </a:r>
          </a:p>
          <a:p>
            <a:pPr algn="ctr"/>
            <a:r>
              <a:rPr lang="he-I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שנשמעות דומה.</a:t>
            </a:r>
          </a:p>
        </p:txBody>
      </p:sp>
    </p:spTree>
    <p:extLst>
      <p:ext uri="{BB962C8B-B14F-4D97-AF65-F5344CB8AC3E}">
        <p14:creationId xmlns:p14="http://schemas.microsoft.com/office/powerpoint/2010/main" val="148869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מלבן מעוגל 2">
            <a:hlinkClick r:id="" action="ppaction://hlinkshowjump?jump=nextslide">
              <a:snd r:embed="rId3" name="applause.wav"/>
            </a:hlinkClick>
          </p:cNvPr>
          <p:cNvSpPr/>
          <p:nvPr/>
        </p:nvSpPr>
        <p:spPr>
          <a:xfrm>
            <a:off x="6732240" y="1340768"/>
            <a:ext cx="1944216" cy="1584176"/>
          </a:xfrm>
          <a:prstGeom prst="round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  <a:cs typeface="Aharoni" pitchFamily="2" charset="-79"/>
              </a:rPr>
              <a:t>שְׁוָרִים</a:t>
            </a:r>
          </a:p>
        </p:txBody>
      </p:sp>
      <p:sp>
        <p:nvSpPr>
          <p:cNvPr id="5" name="מלבן מעוגל 4">
            <a:hlinkClick r:id="" action="ppaction://noaction">
              <a:snd r:embed="rId4" name="טעית נסה שוב.wav"/>
            </a:hlinkClick>
          </p:cNvPr>
          <p:cNvSpPr/>
          <p:nvPr/>
        </p:nvSpPr>
        <p:spPr>
          <a:xfrm>
            <a:off x="6732240" y="3717032"/>
            <a:ext cx="1944216" cy="1584176"/>
          </a:xfrm>
          <a:prstGeom prst="round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  <a:cs typeface="Aharoni" pitchFamily="2" charset="-79"/>
              </a:rPr>
              <a:t>שְׁבָרִים</a:t>
            </a:r>
          </a:p>
        </p:txBody>
      </p:sp>
      <p:grpSp>
        <p:nvGrpSpPr>
          <p:cNvPr id="7" name="קבוצה 6"/>
          <p:cNvGrpSpPr/>
          <p:nvPr/>
        </p:nvGrpSpPr>
        <p:grpSpPr>
          <a:xfrm rot="2363125">
            <a:off x="2253255" y="2545874"/>
            <a:ext cx="2941424" cy="2808312"/>
            <a:chOff x="3851920" y="332656"/>
            <a:chExt cx="2941424" cy="2808312"/>
          </a:xfrm>
        </p:grpSpPr>
        <p:pic>
          <p:nvPicPr>
            <p:cNvPr id="8" name="Picture 6" descr="http://images.clipart.com/thw/thw11/CL/5344_2005010018/000803_1058_02/21803491.thb.jpg?000803_1058_0290_v__v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1920" y="332656"/>
              <a:ext cx="2149336" cy="2232248"/>
            </a:xfrm>
            <a:prstGeom prst="rect">
              <a:avLst/>
            </a:prstGeom>
            <a:noFill/>
          </p:spPr>
        </p:pic>
        <p:pic>
          <p:nvPicPr>
            <p:cNvPr id="9" name="Picture 6" descr="http://images.clipart.com/thw/thw11/CL/5344_2005010018/000803_1058_02/21803491.thb.jpg?000803_1058_0290_v__v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4008" y="908720"/>
              <a:ext cx="2149336" cy="223224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417</Words>
  <Application>Microsoft Office PowerPoint</Application>
  <PresentationFormat>‫הצגה על המסך (4:3)</PresentationFormat>
  <Paragraphs>121</Paragraphs>
  <Slides>33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33</vt:i4>
      </vt:variant>
    </vt:vector>
  </HeadingPairs>
  <TitlesOfParts>
    <vt:vector size="37" baseType="lpstr">
      <vt:lpstr>Arial</vt:lpstr>
      <vt:lpstr>Calibri</vt:lpstr>
      <vt:lpstr>FrankRuehl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איריס כהן</cp:lastModifiedBy>
  <cp:revision>37</cp:revision>
  <dcterms:created xsi:type="dcterms:W3CDTF">2012-09-28T14:30:36Z</dcterms:created>
  <dcterms:modified xsi:type="dcterms:W3CDTF">2021-08-08T20:23:28Z</dcterms:modified>
</cp:coreProperties>
</file>