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8" r:id="rId5"/>
    <p:sldId id="259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6858000" cy="9906000" type="A4"/>
  <p:notesSz cx="6877050" cy="1000125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5" autoAdjust="0"/>
    <p:restoredTop sz="94660"/>
  </p:normalViewPr>
  <p:slideViewPr>
    <p:cSldViewPr>
      <p:cViewPr varScale="1">
        <p:scale>
          <a:sx n="78" d="100"/>
          <a:sy n="78" d="100"/>
        </p:scale>
        <p:origin x="-3594" y="-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14350" y="3077288"/>
            <a:ext cx="5829300" cy="2123369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4591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7142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4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0586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12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67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28" y="2469630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28" y="6629226"/>
            <a:ext cx="5915025" cy="216693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69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6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6" y="527406"/>
            <a:ext cx="5915025" cy="1914702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54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8"/>
            <a:ext cx="2901255" cy="532218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75" y="2428354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75" y="3618448"/>
            <a:ext cx="2915543" cy="532218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68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914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08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55" y="1426289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7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2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0846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55" y="1426289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7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92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46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9"/>
            <a:ext cx="1478756" cy="8394877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9"/>
            <a:ext cx="4350544" cy="8394877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53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422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48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674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87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1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023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0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7671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851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42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28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2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342900" y="2311407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86150" y="2311407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1137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3483781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348378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990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96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7062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12" y="394409"/>
            <a:ext cx="2256235" cy="1678517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681299" y="394413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42912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471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441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311407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914900" y="9181395"/>
            <a:ext cx="1600200" cy="52740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CFB4-A8BD-40D7-A545-1C13DF4BA74E}" type="datetimeFigureOut">
              <a:rPr lang="he-IL" smtClean="0"/>
              <a:t>ז'/תשרי/תשע"ז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342900" y="9181395"/>
            <a:ext cx="1600200" cy="52740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749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1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99B9-87F6-4D33-AA9D-80674F5F5DEC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6" y="9181397"/>
            <a:ext cx="2314575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6BC28-DDFF-48FD-BF69-269EC011080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6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A813F-5D62-4DB6-A6F8-5E7CBE5D54E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ז'/תשרי/תשע"ז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96FA-E600-4CCF-856B-C17C9510A2CE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33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מעוגל 8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0" name="TextBox 29"/>
          <p:cNvSpPr txBox="1"/>
          <p:nvPr/>
        </p:nvSpPr>
        <p:spPr>
          <a:xfrm>
            <a:off x="2477461" y="9645889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cs typeface="+mj-cs"/>
              </a:rPr>
              <a:t>©כל הזכויות שמורות </a:t>
            </a:r>
            <a:r>
              <a:rPr lang="he-IL" sz="1400" dirty="0" err="1" smtClean="0">
                <a:cs typeface="+mj-cs"/>
              </a:rPr>
              <a:t>לש.ק</a:t>
            </a:r>
            <a:r>
              <a:rPr lang="he-IL" sz="1400" dirty="0" smtClean="0">
                <a:cs typeface="+mj-cs"/>
              </a:rPr>
              <a:t>.</a:t>
            </a:r>
            <a:endParaRPr lang="he-IL" sz="1400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6123" y="810210"/>
            <a:ext cx="4185761" cy="86792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dirty="0" smtClean="0">
                <a:cs typeface="+mj-cs"/>
              </a:rPr>
              <a:t>אליהו + אלישע</a:t>
            </a:r>
          </a:p>
          <a:p>
            <a:pPr algn="ctr"/>
            <a:r>
              <a:rPr lang="he-IL" dirty="0" smtClean="0">
                <a:cs typeface="+mj-cs"/>
              </a:rPr>
              <a:t>"חי ה' וחי נפשך אם </a:t>
            </a:r>
            <a:r>
              <a:rPr lang="he-IL" dirty="0" err="1" smtClean="0">
                <a:cs typeface="+mj-cs"/>
              </a:rPr>
              <a:t>אזבך</a:t>
            </a:r>
            <a:r>
              <a:rPr lang="he-IL" dirty="0" smtClean="0">
                <a:cs typeface="+mj-cs"/>
              </a:rPr>
              <a:t>"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נהר הירדן עם 50 מבני הנביאים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בקשת אלישע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רכב אש + סוסים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"אבי </a:t>
            </a:r>
            <a:r>
              <a:rPr lang="he-IL" dirty="0" err="1" smtClean="0">
                <a:cs typeface="+mj-cs"/>
              </a:rPr>
              <a:t>אבי</a:t>
            </a:r>
            <a:r>
              <a:rPr lang="he-IL" dirty="0" smtClean="0">
                <a:cs typeface="+mj-cs"/>
              </a:rPr>
              <a:t> רכב ישראל ופרשיו" - </a:t>
            </a:r>
          </a:p>
          <a:p>
            <a:pPr algn="ctr"/>
            <a:r>
              <a:rPr lang="he-IL" dirty="0" smtClean="0">
                <a:cs typeface="+mj-cs"/>
              </a:rPr>
              <a:t>רבי, רבי, היית לעזר </a:t>
            </a:r>
            <a:r>
              <a:rPr lang="he-IL" dirty="0" err="1" smtClean="0">
                <a:cs typeface="+mj-cs"/>
              </a:rPr>
              <a:t>לעמ"י</a:t>
            </a:r>
            <a:r>
              <a:rPr lang="he-IL" dirty="0" smtClean="0">
                <a:cs typeface="+mj-cs"/>
              </a:rPr>
              <a:t> כמו רכב ופרשים.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קרע בגדיו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קורע עם האדרת את נהר הירדן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בני הנביאים מבינים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מבקשים לחפש את גופת אליהו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אחרי הרבה תחנונים אלישע מסכים,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מחפשים 3 ימים, ולא מוצאים.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אלישע מגיע ליריחו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המים מרים - לא מתוקים.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צנצנת חדשה (צלוחית) עם מלח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מלח למים מרים = מים מתוקים?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מגיעים נערים קטנים (א. ממצוות, ב. הפסידו עבודה)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עלה קרח - אלישע = קרח / אליהו + שער ארוך. </a:t>
            </a:r>
          </a:p>
          <a:p>
            <a:pPr algn="ctr"/>
            <a:r>
              <a:rPr lang="he-IL" dirty="0" smtClean="0">
                <a:cs typeface="+mj-cs"/>
              </a:rPr>
              <a:t>(אין שערות, אין עבודה)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ראה שלא יצאו מהם ילדים טובים</a:t>
            </a:r>
          </a:p>
          <a:p>
            <a:pPr algn="ctr"/>
            <a:endParaRPr lang="he-IL" sz="800" dirty="0" smtClean="0">
              <a:cs typeface="+mj-cs"/>
            </a:endParaRPr>
          </a:p>
          <a:p>
            <a:pPr algn="ctr"/>
            <a:r>
              <a:rPr lang="he-IL" dirty="0" smtClean="0">
                <a:cs typeface="+mj-cs"/>
              </a:rPr>
              <a:t>נס בתוך נס = א. נהיה יער.</a:t>
            </a:r>
          </a:p>
          <a:p>
            <a:pPr algn="ctr"/>
            <a:r>
              <a:rPr lang="he-IL" dirty="0" smtClean="0">
                <a:cs typeface="+mj-cs"/>
              </a:rPr>
              <a:t>	ב. יצאו דובים מהיער.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7284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cxnSp>
        <p:nvCxnSpPr>
          <p:cNvPr id="3" name="מחבר ישר 2"/>
          <p:cNvCxnSpPr/>
          <p:nvPr/>
        </p:nvCxnSpPr>
        <p:spPr>
          <a:xfrm>
            <a:off x="4245101" y="992560"/>
            <a:ext cx="2064231" cy="1152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ישר 7"/>
          <p:cNvCxnSpPr/>
          <p:nvPr/>
        </p:nvCxnSpPr>
        <p:spPr>
          <a:xfrm flipV="1">
            <a:off x="4941168" y="2144688"/>
            <a:ext cx="1368152" cy="1512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מחבר ישר 12"/>
          <p:cNvCxnSpPr/>
          <p:nvPr/>
        </p:nvCxnSpPr>
        <p:spPr>
          <a:xfrm>
            <a:off x="4941168" y="3656856"/>
            <a:ext cx="684076" cy="1152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מחבר ישר 13"/>
          <p:cNvCxnSpPr/>
          <p:nvPr/>
        </p:nvCxnSpPr>
        <p:spPr>
          <a:xfrm flipV="1">
            <a:off x="4521251" y="4808990"/>
            <a:ext cx="1104005" cy="1152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מחבר ישר 17"/>
          <p:cNvCxnSpPr/>
          <p:nvPr/>
        </p:nvCxnSpPr>
        <p:spPr>
          <a:xfrm>
            <a:off x="4521251" y="5961112"/>
            <a:ext cx="1356033" cy="1512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מחבר ישר 18"/>
          <p:cNvCxnSpPr/>
          <p:nvPr/>
        </p:nvCxnSpPr>
        <p:spPr>
          <a:xfrm flipV="1">
            <a:off x="4804232" y="7473284"/>
            <a:ext cx="1073040" cy="18002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64258" y="214023"/>
            <a:ext cx="23294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ב' פרק </a:t>
            </a:r>
            <a:r>
              <a:rPr lang="he-IL" sz="2400" b="1" dirty="0" smtClean="0">
                <a:cs typeface="+mj-cs"/>
              </a:rPr>
              <a:t>ב' </a:t>
            </a:r>
            <a:r>
              <a:rPr lang="he-IL" sz="1600" b="1" dirty="0" smtClean="0">
                <a:cs typeface="+mj-cs"/>
              </a:rPr>
              <a:t>(2)</a:t>
            </a:r>
            <a:endParaRPr lang="he-IL" sz="24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60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מלבן מעוגל 22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77270" y="295188"/>
            <a:ext cx="233269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14" name="מלבן 13"/>
          <p:cNvSpPr/>
          <p:nvPr/>
        </p:nvSpPr>
        <p:spPr>
          <a:xfrm>
            <a:off x="5733256" y="2529671"/>
            <a:ext cx="709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ישעיהו </a:t>
            </a:r>
            <a:endParaRPr lang="he-IL" sz="1400" b="1" dirty="0" smtClean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הנביא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5" name="מלבן 14"/>
          <p:cNvSpPr/>
          <p:nvPr/>
        </p:nvSpPr>
        <p:spPr>
          <a:xfrm>
            <a:off x="332657" y="2529671"/>
            <a:ext cx="817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חזקיהו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יהודה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2060848" y="2354152"/>
            <a:ext cx="3252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1. צווה על עניני ביתך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2. "מת עתה" – בעולם הזה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3. "ולא תחיה" – לעולם הבא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182563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(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בגלל שלא התחתן, כי לא רצה ילדים רשעים)</a:t>
            </a:r>
          </a:p>
        </p:txBody>
      </p:sp>
      <p:sp>
        <p:nvSpPr>
          <p:cNvPr id="17" name="מלבן 16"/>
          <p:cNvSpPr/>
          <p:nvPr/>
        </p:nvSpPr>
        <p:spPr>
          <a:xfrm>
            <a:off x="1978160" y="954426"/>
            <a:ext cx="3783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מלך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אשור – סנחריב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מלך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יהודה – חזקיהו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3 ימים לפני מפלת סנחריב – חזקיהו חולה מאד.</a:t>
            </a:r>
          </a:p>
        </p:txBody>
      </p:sp>
      <p:sp>
        <p:nvSpPr>
          <p:cNvPr id="18" name="מלבן 17"/>
          <p:cNvSpPr/>
          <p:nvPr/>
        </p:nvSpPr>
        <p:spPr>
          <a:xfrm>
            <a:off x="1143124" y="4076030"/>
            <a:ext cx="45901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חזקיהו מסובב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ראשו לקיר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ומתפלל</a:t>
            </a:r>
            <a:r>
              <a:rPr lang="en-US" sz="1400" dirty="0" smtClean="0">
                <a:solidFill>
                  <a:prstClr val="black"/>
                </a:solidFill>
                <a:cs typeface="Times New Roman"/>
              </a:rPr>
              <a:t>;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אנא ה', תזכור שהלכתי אחריך באמת ובלבב שלם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והטוב בעיניך עשיתי</a:t>
            </a:r>
          </a:p>
          <a:p>
            <a:pPr algn="ctr"/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למדנו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: "אפילו חרב חדה מונחת...."</a:t>
            </a: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הגזירה נגזרה אך חזקיהו לא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מתיאש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ומעתיר בתפלה בבכי בתחנונים.</a:t>
            </a:r>
          </a:p>
        </p:txBody>
      </p:sp>
      <p:cxnSp>
        <p:nvCxnSpPr>
          <p:cNvPr id="19" name="מחבר חץ ישר 18"/>
          <p:cNvCxnSpPr/>
          <p:nvPr/>
        </p:nvCxnSpPr>
        <p:spPr>
          <a:xfrm>
            <a:off x="1268760" y="2870958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מלבן 19"/>
          <p:cNvSpPr/>
          <p:nvPr/>
        </p:nvSpPr>
        <p:spPr>
          <a:xfrm>
            <a:off x="5863340" y="4076386"/>
            <a:ext cx="817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חזקיהו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יהודה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1" name="מלבן 20"/>
          <p:cNvSpPr/>
          <p:nvPr/>
        </p:nvSpPr>
        <p:spPr>
          <a:xfrm>
            <a:off x="424030" y="4193087"/>
            <a:ext cx="6351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Times New Roman"/>
              </a:rPr>
              <a:t>הקב"ה</a:t>
            </a:r>
          </a:p>
        </p:txBody>
      </p:sp>
      <p:sp>
        <p:nvSpPr>
          <p:cNvPr id="22" name="מלבן 21"/>
          <p:cNvSpPr/>
          <p:nvPr/>
        </p:nvSpPr>
        <p:spPr>
          <a:xfrm>
            <a:off x="692699" y="5558196"/>
            <a:ext cx="50292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שמעתי את תפילתך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ביום השלישי מעכשיו תוכל לקום וללכת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לביהמ"ק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(ליל הסדר)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הקב"ה מוסיף לו עוד 15 שנים.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הקב"ה מבטיח שיציל אותך מסנחריב מלך אשור. – בגלל א. למען כבודי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671888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 בזכות דוד המלך</a:t>
            </a:r>
          </a:p>
        </p:txBody>
      </p:sp>
      <p:cxnSp>
        <p:nvCxnSpPr>
          <p:cNvPr id="26" name="מחבר חץ ישר 25"/>
          <p:cNvCxnSpPr>
            <a:stCxn id="20" idx="1"/>
            <a:endCxn id="21" idx="3"/>
          </p:cNvCxnSpPr>
          <p:nvPr/>
        </p:nvCxnSpPr>
        <p:spPr>
          <a:xfrm flipH="1">
            <a:off x="1059139" y="4337996"/>
            <a:ext cx="4804201" cy="8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מחבר חץ ישר 29"/>
          <p:cNvCxnSpPr/>
          <p:nvPr/>
        </p:nvCxnSpPr>
        <p:spPr>
          <a:xfrm>
            <a:off x="1036089" y="5595946"/>
            <a:ext cx="480420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מחבר ישר 34"/>
          <p:cNvCxnSpPr/>
          <p:nvPr/>
        </p:nvCxnSpPr>
        <p:spPr>
          <a:xfrm>
            <a:off x="424027" y="3547802"/>
            <a:ext cx="613251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מחבר ישר 35"/>
          <p:cNvCxnSpPr/>
          <p:nvPr/>
        </p:nvCxnSpPr>
        <p:spPr>
          <a:xfrm>
            <a:off x="424027" y="7215251"/>
            <a:ext cx="613251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572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מלבן מעוגל 12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77270" y="295188"/>
            <a:ext cx="233269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37" name="מלבן 36"/>
          <p:cNvSpPr/>
          <p:nvPr/>
        </p:nvSpPr>
        <p:spPr>
          <a:xfrm>
            <a:off x="1223979" y="1442610"/>
            <a:ext cx="4516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קח תאנים לחים ושים על השחין</a:t>
            </a: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למרות שבד"כ תאנים מזיקים לשחין – לא רק שלא הזיקו אלא גם רפאו.</a:t>
            </a:r>
          </a:p>
        </p:txBody>
      </p:sp>
      <p:sp>
        <p:nvSpPr>
          <p:cNvPr id="38" name="מלבן 37"/>
          <p:cNvSpPr/>
          <p:nvPr/>
        </p:nvSpPr>
        <p:spPr>
          <a:xfrm>
            <a:off x="1978752" y="2144690"/>
            <a:ext cx="31510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תן לי סימן שאכן ד' ירפא אותי בעוד ג' ימים.</a:t>
            </a:r>
          </a:p>
        </p:txBody>
      </p:sp>
      <p:sp>
        <p:nvSpPr>
          <p:cNvPr id="39" name="מלבן 38"/>
          <p:cNvSpPr/>
          <p:nvPr/>
        </p:nvSpPr>
        <p:spPr>
          <a:xfrm>
            <a:off x="2133243" y="2514599"/>
            <a:ext cx="26980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תבחר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או: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א. שהשמש תעמוד במקומה 10 שעות.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ב. שהשמש תשוב אחורה 10 שעות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40" name="מלבן 39"/>
          <p:cNvSpPr/>
          <p:nvPr/>
        </p:nvSpPr>
        <p:spPr>
          <a:xfrm>
            <a:off x="1900752" y="3392828"/>
            <a:ext cx="31630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אפשרות ב' שהשמש תחזור אחורה בגלל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: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א. אם השמש תעמוד – לא יראו את הנס.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ב. אם השמש תחזור אחורה – כולם יראו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הנס </a:t>
            </a:r>
          </a:p>
          <a:p>
            <a:pPr marL="541338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שהשמש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כמעט שקעה וחזר להיות בוקר.</a:t>
            </a:r>
          </a:p>
        </p:txBody>
      </p:sp>
      <p:sp>
        <p:nvSpPr>
          <p:cNvPr id="41" name="מלבן 40"/>
          <p:cNvSpPr/>
          <p:nvPr/>
        </p:nvSpPr>
        <p:spPr>
          <a:xfrm>
            <a:off x="1052739" y="4796983"/>
            <a:ext cx="4934025" cy="738664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ואכן השמש חזרה אחורה 10 שעות (האירה עוד 10 שעות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) על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חשבון 10 השעות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שהשמש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שקעה מוקדם ביום שמת אביו של חזקיהו (אחז)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כי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ד' לא רצה שיספידו את אחז הרשע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3" name="מלבן 22"/>
          <p:cNvSpPr/>
          <p:nvPr/>
        </p:nvSpPr>
        <p:spPr>
          <a:xfrm>
            <a:off x="5733256" y="1577866"/>
            <a:ext cx="709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ישעיהו </a:t>
            </a:r>
            <a:endParaRPr lang="he-IL" sz="1400" b="1" dirty="0" smtClean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הנביא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4" name="מלבן 23"/>
          <p:cNvSpPr/>
          <p:nvPr/>
        </p:nvSpPr>
        <p:spPr>
          <a:xfrm>
            <a:off x="332657" y="1577866"/>
            <a:ext cx="817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חזקיהו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יהודה</a:t>
            </a:r>
            <a:endParaRPr lang="he-IL" dirty="0">
              <a:solidFill>
                <a:prstClr val="black"/>
              </a:solidFill>
            </a:endParaRPr>
          </a:p>
        </p:txBody>
      </p:sp>
      <p:cxnSp>
        <p:nvCxnSpPr>
          <p:cNvPr id="3" name="מחבר חץ ישר 2"/>
          <p:cNvCxnSpPr/>
          <p:nvPr/>
        </p:nvCxnSpPr>
        <p:spPr>
          <a:xfrm flipH="1">
            <a:off x="1223246" y="1988671"/>
            <a:ext cx="4509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מחבר חץ ישר 24"/>
          <p:cNvCxnSpPr/>
          <p:nvPr/>
        </p:nvCxnSpPr>
        <p:spPr>
          <a:xfrm>
            <a:off x="1223246" y="2405628"/>
            <a:ext cx="4509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מחבר חץ ישר 26"/>
          <p:cNvCxnSpPr/>
          <p:nvPr/>
        </p:nvCxnSpPr>
        <p:spPr>
          <a:xfrm flipH="1">
            <a:off x="1223246" y="3244938"/>
            <a:ext cx="4509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מחבר חץ ישר 27"/>
          <p:cNvCxnSpPr/>
          <p:nvPr/>
        </p:nvCxnSpPr>
        <p:spPr>
          <a:xfrm>
            <a:off x="1223246" y="4135376"/>
            <a:ext cx="4509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00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מעוגל 4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7270" y="295188"/>
            <a:ext cx="233269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6712" y="974558"/>
            <a:ext cx="5441315" cy="504753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בבל –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בראדך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בלאדן בן בלאדן</a:t>
            </a:r>
          </a:p>
          <a:p>
            <a:pPr algn="ctr">
              <a:tabLst>
                <a:tab pos="182563" algn="l"/>
              </a:tabLst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שעה שישית – אוכל, והולך לישון.</a:t>
            </a:r>
          </a:p>
          <a:p>
            <a:pPr algn="ctr">
              <a:tabLst>
                <a:tab pos="182563" algn="l"/>
              </a:tabLst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שעה תשיעית – קם.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באותו יום כשהוא קם – שעת בוקר ואז חשב שלא העירו אותו ונתנו לו לישון יום נוסף.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שליחי בבל מביאים לחזקיהו: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מתנות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אגרת ברכה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מבראדך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בלאדן בן בלאדן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חזקיהו מראה לשליחי מלך בבל:</a:t>
            </a:r>
          </a:p>
          <a:p>
            <a:pPr marL="15240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כל "בית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נכתה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 – בית גנזי בשמיו.</a:t>
            </a:r>
          </a:p>
          <a:p>
            <a:pPr marL="15240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הכסף.</a:t>
            </a:r>
          </a:p>
          <a:p>
            <a:pPr marL="15240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הזהב.</a:t>
            </a:r>
          </a:p>
          <a:p>
            <a:pPr marL="15240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הבשמים.</a:t>
            </a:r>
          </a:p>
          <a:p>
            <a:pPr marL="15240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השמן הטוב – א. שמן המשחה.	</a:t>
            </a:r>
          </a:p>
          <a:p>
            <a:pPr marL="2603500" indent="-35560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ב. שמן האפרסמון.</a:t>
            </a:r>
          </a:p>
          <a:p>
            <a:pPr marL="1524000" indent="-342900">
              <a:buFont typeface="+mj-lt"/>
              <a:buAutoNum type="arabicPeriod" startAt="6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בית כליו.</a:t>
            </a:r>
          </a:p>
          <a:p>
            <a:pPr marL="1524000" indent="-342900">
              <a:buFontTx/>
              <a:buAutoNum type="arabicPeriod" startAt="6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כל אשר נמצא באוצרותיו.</a:t>
            </a:r>
          </a:p>
          <a:p>
            <a:pPr marL="1524000" indent="-342900">
              <a:buFontTx/>
              <a:buAutoNum type="arabicPeriod" startAt="6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הארון.</a:t>
            </a:r>
          </a:p>
          <a:p>
            <a:pPr marL="1524000" indent="-342900">
              <a:buFontTx/>
              <a:buAutoNum type="arabicPeriod" startAt="6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הלוחות.</a:t>
            </a:r>
          </a:p>
          <a:p>
            <a:pPr marL="1524000" indent="-342900">
              <a:buFontTx/>
              <a:buAutoNum type="arabicPeriod" startAt="6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 ספרי התורה.</a:t>
            </a:r>
          </a:p>
        </p:txBody>
      </p:sp>
      <p:cxnSp>
        <p:nvCxnSpPr>
          <p:cNvPr id="3" name="מחבר חץ ישר 2"/>
          <p:cNvCxnSpPr/>
          <p:nvPr/>
        </p:nvCxnSpPr>
        <p:spPr>
          <a:xfrm>
            <a:off x="3557369" y="3158802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מחבר חץ ישר 3"/>
          <p:cNvCxnSpPr/>
          <p:nvPr/>
        </p:nvCxnSpPr>
        <p:spPr>
          <a:xfrm>
            <a:off x="3576002" y="1988672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29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מעוגל 5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7270" y="295188"/>
            <a:ext cx="233269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(4)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40768" y="1361447"/>
            <a:ext cx="3672408" cy="63401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2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הקב"ה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שלח את ישעיהו הנביא שיגיד לחזקיהו המלך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מה אמרו האנשים האלה.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מאין יבואו אליך.</a:t>
            </a:r>
          </a:p>
          <a:p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הקב"ה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רצה לבדוק את חזקיהו איזה תשובה ישיב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לנביא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ג' אנשים הקב"ה בדק ולא עמדו במשימה:</a:t>
            </a:r>
          </a:p>
          <a:p>
            <a:pPr marL="714375"/>
            <a:r>
              <a:rPr lang="he-IL" sz="1400" dirty="0">
                <a:solidFill>
                  <a:prstClr val="black"/>
                </a:solidFill>
                <a:cs typeface="Times New Roman"/>
              </a:rPr>
              <a:t>א. קין ("אי הבל אחיך?!")</a:t>
            </a:r>
          </a:p>
          <a:p>
            <a:pPr marL="714375"/>
            <a:r>
              <a:rPr lang="he-IL" sz="1400" dirty="0">
                <a:solidFill>
                  <a:prstClr val="black"/>
                </a:solidFill>
                <a:cs typeface="Times New Roman"/>
              </a:rPr>
              <a:t>ב. בלעם ("מי האנשים האלה עמך?!")</a:t>
            </a:r>
          </a:p>
          <a:p>
            <a:pPr marL="714375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ג. חזקיהו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("ומאין יבואו אליך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")</a:t>
            </a:r>
          </a:p>
          <a:p>
            <a:pPr marL="714375"/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מה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ראו בביתך?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תשובות חזקיהו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 מארץ רחוקה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באו.</a:t>
            </a:r>
          </a:p>
          <a:p>
            <a:pPr marL="36195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 מבבל.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א.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כל מה שיש בביתי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6195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 לא היה דבר שלא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הראתי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להם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algn="ctr">
              <a:lnSpc>
                <a:spcPct val="30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אומר ישעיהו הנביא לחזקיהו המלך</a:t>
            </a:r>
          </a:p>
          <a:p>
            <a:pPr algn="ctr"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אתה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תענש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מידה כנגד מידה: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אתה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הראת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הכל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= למלך בבל.</a:t>
            </a:r>
          </a:p>
          <a:p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לכן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: מלך בבל =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יקח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את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הכל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30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חזקיהו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התנחם בכך שהעונש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יהיה אחרי מותו.</a:t>
            </a:r>
          </a:p>
        </p:txBody>
      </p:sp>
      <p:cxnSp>
        <p:nvCxnSpPr>
          <p:cNvPr id="3" name="מחבר חץ ישר 2"/>
          <p:cNvCxnSpPr/>
          <p:nvPr/>
        </p:nvCxnSpPr>
        <p:spPr>
          <a:xfrm>
            <a:off x="3055312" y="4088904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מחבר חץ ישר 3"/>
          <p:cNvCxnSpPr/>
          <p:nvPr/>
        </p:nvCxnSpPr>
        <p:spPr>
          <a:xfrm>
            <a:off x="3055312" y="5601072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מחבר חץ ישר 4"/>
          <p:cNvCxnSpPr/>
          <p:nvPr/>
        </p:nvCxnSpPr>
        <p:spPr>
          <a:xfrm>
            <a:off x="3284984" y="6969224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801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מלבן מעוגל 19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1" name="TextBox 29"/>
          <p:cNvSpPr txBox="1"/>
          <p:nvPr/>
        </p:nvSpPr>
        <p:spPr>
          <a:xfrm>
            <a:off x="2477461" y="9645889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לש.ק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7284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4912" y="705507"/>
            <a:ext cx="4314643" cy="77405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נערה ישראלית – אשת נעמן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יש נביא שיכול לרפאות צרעת</a:t>
            </a:r>
          </a:p>
          <a:p>
            <a:pPr>
              <a:lnSpc>
                <a:spcPct val="1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= חייל פשוט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שואל את מלך ארם האם ללכת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מלך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ארם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נותן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לנעמן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מכתב 	2. 10 כיכרות כסף.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3. 6,000 זהב	4. 10 חליפות בגדים.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הולך אל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יורם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מלך ישראל</a:t>
            </a:r>
          </a:p>
          <a:p>
            <a:pPr>
              <a:lnSpc>
                <a:spcPct val="1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יורם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קורע בגדיו.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"האם אני אלוקים להמית והחיות"?!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אלישע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- מלך ישראל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"למה קרעת בגדיך?! שלח אותו אלי"</a:t>
            </a:r>
            <a:endParaRPr lang="he-IL" sz="1400" u="sng" dirty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מגיע לפתח בית המדרש שם נמצא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אלישע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אלישע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שולח מלאך = שליח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לנעמן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תרחץ 7 פעמים בירדן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– "יש לי את נהרות דמשק לרחוץ בהם"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עבדי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– אם הגעת עד לכאן מה אכפת לך לנסות?!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נעמן טובל ונרפא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– אלישע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 1. עכשיו אני יודע שאין אלוקים כמו בישראל בכל העולם"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2. קח ממני מתנה על זה שריפאת אותי.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אלישע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 "הקב"ה ריפא אותך, ולי אין רשות לקחת ממך".</a:t>
            </a:r>
          </a:p>
        </p:txBody>
      </p:sp>
      <p:cxnSp>
        <p:nvCxnSpPr>
          <p:cNvPr id="7" name="מחבר חץ ישר 6"/>
          <p:cNvCxnSpPr/>
          <p:nvPr/>
        </p:nvCxnSpPr>
        <p:spPr>
          <a:xfrm>
            <a:off x="4536294" y="1208584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>
            <a:off x="4536294" y="1526084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>
            <a:off x="4536294" y="1843584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>
            <a:off x="4536294" y="216109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מחבר חץ ישר 10"/>
          <p:cNvCxnSpPr/>
          <p:nvPr/>
        </p:nvCxnSpPr>
        <p:spPr>
          <a:xfrm>
            <a:off x="4536294" y="310597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>
            <a:off x="4536294" y="4410757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>
          <a:xfrm>
            <a:off x="4536294" y="5020363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>
            <a:off x="4536294" y="5348017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>
            <a:off x="4536294" y="5995717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מחבר חץ ישר 15"/>
          <p:cNvCxnSpPr/>
          <p:nvPr/>
        </p:nvCxnSpPr>
        <p:spPr>
          <a:xfrm>
            <a:off x="4536294" y="632338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מחבר חץ ישר 16"/>
          <p:cNvCxnSpPr/>
          <p:nvPr/>
        </p:nvCxnSpPr>
        <p:spPr>
          <a:xfrm>
            <a:off x="4536294" y="6643417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מחבר חץ ישר 17"/>
          <p:cNvCxnSpPr/>
          <p:nvPr/>
        </p:nvCxnSpPr>
        <p:spPr>
          <a:xfrm>
            <a:off x="4536294" y="6971079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מחבר חץ ישר 18"/>
          <p:cNvCxnSpPr/>
          <p:nvPr/>
        </p:nvCxnSpPr>
        <p:spPr>
          <a:xfrm>
            <a:off x="4536294" y="790834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64258" y="214023"/>
            <a:ext cx="23294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ב' פרק </a:t>
            </a:r>
            <a:r>
              <a:rPr lang="he-IL" sz="2400" b="1" dirty="0" smtClean="0">
                <a:cs typeface="+mj-cs"/>
              </a:rPr>
              <a:t>ה' </a:t>
            </a:r>
            <a:r>
              <a:rPr lang="he-IL" sz="1600" b="1" dirty="0" smtClean="0">
                <a:cs typeface="+mj-cs"/>
              </a:rPr>
              <a:t>(1)</a:t>
            </a:r>
            <a:endParaRPr lang="he-IL" sz="24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407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מעוגל 5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7" name="TextBox 29"/>
          <p:cNvSpPr txBox="1"/>
          <p:nvPr/>
        </p:nvSpPr>
        <p:spPr>
          <a:xfrm>
            <a:off x="2477461" y="9645889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לש.ק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7284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747" y="1041771"/>
            <a:ext cx="5137934" cy="46166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he-IL" sz="1400" u="sng" dirty="0" err="1" smtClean="0">
                <a:solidFill>
                  <a:prstClr val="black"/>
                </a:solidFill>
                <a:cs typeface="Times New Roman"/>
              </a:rPr>
              <a:t>גיחזי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רצה את המתנות מנעמן – לכן רץ אחריו.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יורד מהמרכבה ושואל מה שלום אלישע</a:t>
            </a:r>
          </a:p>
          <a:p>
            <a:pPr>
              <a:lnSpc>
                <a:spcPct val="150000"/>
              </a:lnSpc>
            </a:pP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גיחזי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שלום לאלישע.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אלישע התחרט, והוא מבקש:</a:t>
            </a:r>
          </a:p>
          <a:p>
            <a:pPr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	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א. 2 חליפות בגדים.</a:t>
            </a:r>
          </a:p>
          <a:p>
            <a:pPr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	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ב. 1 כיכר כסף.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נעמן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 	א. 2 כיכרות כסף במטפחת.</a:t>
            </a:r>
          </a:p>
          <a:p>
            <a:pPr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	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ב. 2 חליפות בגדים.</a:t>
            </a:r>
          </a:p>
          <a:p>
            <a:pPr>
              <a:lnSpc>
                <a:spcPct val="150000"/>
              </a:lnSpc>
            </a:pP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גיחזי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מחביא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הכל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במגדל חשוך.</a:t>
            </a:r>
          </a:p>
          <a:p>
            <a:pPr>
              <a:lnSpc>
                <a:spcPct val="1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אלישע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לגיחזי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"רשע! למה לקחת את הכסף והבגדים מנעמן? למה שיקרת ששלחתי אותך?</a:t>
            </a:r>
          </a:p>
          <a:p>
            <a:pPr>
              <a:lnSpc>
                <a:spcPct val="1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בגלל שעשית זאת – צרעת נעמן תדבק בך לעולם"</a:t>
            </a:r>
          </a:p>
          <a:p>
            <a:pPr>
              <a:lnSpc>
                <a:spcPct val="150000"/>
              </a:lnSpc>
            </a:pP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גיחזי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יוצא מאלישע כשהוא מצורע.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cxnSp>
        <p:nvCxnSpPr>
          <p:cNvPr id="9" name="מחבר חץ ישר 8"/>
          <p:cNvCxnSpPr/>
          <p:nvPr/>
        </p:nvCxnSpPr>
        <p:spPr>
          <a:xfrm>
            <a:off x="4569235" y="135260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>
            <a:off x="4569235" y="1672645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מחבר חץ ישר 10"/>
          <p:cNvCxnSpPr/>
          <p:nvPr/>
        </p:nvCxnSpPr>
        <p:spPr>
          <a:xfrm>
            <a:off x="5565471" y="3242359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>
            <a:off x="4569235" y="3912924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>
          <a:xfrm>
            <a:off x="4569235" y="4274870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>
            <a:off x="4569235" y="5189275"/>
            <a:ext cx="3175" cy="20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64258" y="214023"/>
            <a:ext cx="23294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ב' פרק </a:t>
            </a:r>
            <a:r>
              <a:rPr lang="he-IL" sz="2400" b="1" dirty="0" smtClean="0">
                <a:cs typeface="+mj-cs"/>
              </a:rPr>
              <a:t>ה' </a:t>
            </a:r>
            <a:r>
              <a:rPr lang="he-IL" sz="1600" b="1" dirty="0" smtClean="0">
                <a:cs typeface="+mj-cs"/>
              </a:rPr>
              <a:t>(2)</a:t>
            </a:r>
            <a:endParaRPr lang="he-IL" sz="24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003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3" name="TextBox 29"/>
          <p:cNvSpPr txBox="1"/>
          <p:nvPr/>
        </p:nvSpPr>
        <p:spPr>
          <a:xfrm>
            <a:off x="2512726" y="9645889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cs typeface="+mj-cs"/>
              </a:rPr>
              <a:t>©כל הזכויות שמורות </a:t>
            </a:r>
            <a:r>
              <a:rPr lang="he-IL" sz="1400" dirty="0" err="1" smtClean="0">
                <a:cs typeface="+mj-cs"/>
              </a:rPr>
              <a:t>לש.ו</a:t>
            </a:r>
            <a:r>
              <a:rPr lang="he-IL" sz="1400" dirty="0" smtClean="0">
                <a:cs typeface="+mj-cs"/>
              </a:rPr>
              <a:t>.</a:t>
            </a:r>
            <a:endParaRPr lang="he-IL" sz="1400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77284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4258" y="214023"/>
            <a:ext cx="23294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ב' פרק ט' </a:t>
            </a:r>
            <a:r>
              <a:rPr lang="he-IL" sz="1600" b="1" dirty="0" smtClean="0">
                <a:cs typeface="+mj-cs"/>
              </a:rPr>
              <a:t>(8)</a:t>
            </a:r>
            <a:endParaRPr lang="he-IL" sz="2400" b="1" dirty="0"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5617" y="750963"/>
            <a:ext cx="278954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אחרי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שיהורם ואחזיה נהרגו</a:t>
            </a: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מגיעה השמועה לשומרון = שם ישבה איזבל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0449" y="1687647"/>
            <a:ext cx="2633003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AutoNum type="arabicParenR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התקשטה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כדי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למצא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חן בעיני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יהוא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, אולי יתחתן אתה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- ולא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יהרוג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אותה.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משקיפה בעד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החלון.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035" y="2426317"/>
            <a:ext cx="178286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מגיע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במרכבתו לחצר הבית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3418" y="2714345"/>
            <a:ext cx="2390022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" השלום זמרי הרג אדוניו"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התרצה להיות עמי בשלום?</a:t>
            </a:r>
          </a:p>
          <a:p>
            <a:pPr marL="361950"/>
            <a:r>
              <a:rPr lang="he-IL" sz="1400" dirty="0">
                <a:solidFill>
                  <a:prstClr val="black"/>
                </a:solidFill>
                <a:cs typeface="Times New Roman"/>
              </a:rPr>
              <a:t>אתה לא הראשון שמרד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והרג – </a:t>
            </a:r>
          </a:p>
          <a:p>
            <a:pPr marL="36195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גם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זמרי עשה זאת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6195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(והרג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אלה בן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בערא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9" y="3918740"/>
            <a:ext cx="335861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"מי את מי"? – מי משומרי איזבל מוכן לבוא לעזרתי?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63913" y="4279355"/>
            <a:ext cx="299953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2-3 סריסים (משרתים) משקיפים מהחלון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אנחנו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לשרותך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ככל שתבקש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6350" y="4802582"/>
            <a:ext cx="144623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שִׁמְטוּהָ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–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זִרקו אותה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1008" y="5216624"/>
            <a:ext cx="3262432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השומרים תפסו את איזבל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זרקו אותה מהחלון אל החצר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עצמותיה של איזבל התפרקו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קיר הבית, והסוסים התלכלכו מהדם של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איזבל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824" y="6157972"/>
            <a:ext cx="243528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1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) נכנס לבית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איזבל לאכול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ולשתות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2)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ציווה: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קיברו אותה כי בת מלך היא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01134" y="8042941"/>
            <a:ext cx="2292614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Times New Roman"/>
              </a:rPr>
              <a:t>אנשי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b="1" dirty="0" err="1">
                <a:solidFill>
                  <a:prstClr val="black"/>
                </a:solidFill>
                <a:cs typeface="Times New Roman"/>
              </a:rPr>
              <a:t>יהוא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לא מצאו גופה אלא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רק: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גולגולת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כפות ידיים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כפות הרגליים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33056" y="6746798"/>
            <a:ext cx="2760692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Times New Roman"/>
              </a:rPr>
              <a:t>הכלבים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לקחו את גופתה לכרם נבות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היזרעאלי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אכלו את איבריה</a:t>
            </a:r>
          </a:p>
          <a:p>
            <a:pPr marL="342900" indent="-342900"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שאריות הבשר נשארו על האדמה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953" y="8390220"/>
            <a:ext cx="43611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ג'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איברים אלו הובאו לקבורה</a:t>
            </a:r>
          </a:p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כי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היתה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משמחת ורוקדת לפני הכלה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-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אין הקב"ה מקפח שכר כל בריה</a:t>
            </a:r>
          </a:p>
        </p:txBody>
      </p:sp>
      <p:cxnSp>
        <p:nvCxnSpPr>
          <p:cNvPr id="18" name="מחבר חץ ישר 17"/>
          <p:cNvCxnSpPr>
            <a:stCxn id="7" idx="1"/>
            <a:endCxn id="8" idx="3"/>
          </p:cNvCxnSpPr>
          <p:nvPr/>
        </p:nvCxnSpPr>
        <p:spPr>
          <a:xfrm flipH="1">
            <a:off x="2570895" y="2056979"/>
            <a:ext cx="1559554" cy="523227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מחבר חץ ישר 18"/>
          <p:cNvCxnSpPr>
            <a:stCxn id="8" idx="3"/>
            <a:endCxn id="9" idx="1"/>
          </p:cNvCxnSpPr>
          <p:nvPr/>
        </p:nvCxnSpPr>
        <p:spPr>
          <a:xfrm>
            <a:off x="2570895" y="2580206"/>
            <a:ext cx="1802523" cy="718915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מחבר חץ ישר 19"/>
          <p:cNvCxnSpPr>
            <a:stCxn id="9" idx="1"/>
            <a:endCxn id="10" idx="3"/>
          </p:cNvCxnSpPr>
          <p:nvPr/>
        </p:nvCxnSpPr>
        <p:spPr>
          <a:xfrm flipH="1">
            <a:off x="3358771" y="3299121"/>
            <a:ext cx="1014647" cy="773508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מחבר חץ ישר 20"/>
          <p:cNvCxnSpPr>
            <a:stCxn id="10" idx="3"/>
            <a:endCxn id="11" idx="1"/>
          </p:cNvCxnSpPr>
          <p:nvPr/>
        </p:nvCxnSpPr>
        <p:spPr>
          <a:xfrm>
            <a:off x="3358771" y="4072629"/>
            <a:ext cx="405142" cy="468336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מלבן 21"/>
          <p:cNvSpPr/>
          <p:nvPr/>
        </p:nvSpPr>
        <p:spPr>
          <a:xfrm>
            <a:off x="1404402" y="1343066"/>
            <a:ext cx="524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 err="1">
                <a:solidFill>
                  <a:prstClr val="black"/>
                </a:solidFill>
                <a:cs typeface="Times New Roman"/>
              </a:rPr>
              <a:t>יהוא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endParaRPr lang="he-IL" dirty="0"/>
          </a:p>
        </p:txBody>
      </p:sp>
      <p:cxnSp>
        <p:nvCxnSpPr>
          <p:cNvPr id="23" name="מחבר חץ ישר 22"/>
          <p:cNvCxnSpPr>
            <a:stCxn id="11" idx="1"/>
            <a:endCxn id="12" idx="3"/>
          </p:cNvCxnSpPr>
          <p:nvPr/>
        </p:nvCxnSpPr>
        <p:spPr>
          <a:xfrm flipH="1">
            <a:off x="2402580" y="4540965"/>
            <a:ext cx="1361333" cy="415506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מחבר חץ ישר 23"/>
          <p:cNvCxnSpPr>
            <a:stCxn id="12" idx="3"/>
            <a:endCxn id="13" idx="1"/>
          </p:cNvCxnSpPr>
          <p:nvPr/>
        </p:nvCxnSpPr>
        <p:spPr>
          <a:xfrm>
            <a:off x="2402580" y="4956471"/>
            <a:ext cx="1098428" cy="844929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מחבר חץ ישר 24"/>
          <p:cNvCxnSpPr>
            <a:stCxn id="13" idx="1"/>
            <a:endCxn id="14" idx="3"/>
          </p:cNvCxnSpPr>
          <p:nvPr/>
        </p:nvCxnSpPr>
        <p:spPr>
          <a:xfrm flipH="1">
            <a:off x="2897106" y="5801400"/>
            <a:ext cx="603902" cy="618182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מלבן 25"/>
          <p:cNvSpPr/>
          <p:nvPr/>
        </p:nvSpPr>
        <p:spPr>
          <a:xfrm>
            <a:off x="5997254" y="1343066"/>
            <a:ext cx="5533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איזבל</a:t>
            </a:r>
          </a:p>
        </p:txBody>
      </p:sp>
      <p:cxnSp>
        <p:nvCxnSpPr>
          <p:cNvPr id="27" name="מחבר ישר 26"/>
          <p:cNvCxnSpPr/>
          <p:nvPr/>
        </p:nvCxnSpPr>
        <p:spPr>
          <a:xfrm flipH="1">
            <a:off x="4653136" y="8337382"/>
            <a:ext cx="610534" cy="2965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מחבר ישר 27"/>
          <p:cNvCxnSpPr/>
          <p:nvPr/>
        </p:nvCxnSpPr>
        <p:spPr>
          <a:xfrm>
            <a:off x="4653136" y="8633967"/>
            <a:ext cx="612000" cy="2074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מלבן 28"/>
          <p:cNvSpPr/>
          <p:nvPr/>
        </p:nvSpPr>
        <p:spPr>
          <a:xfrm>
            <a:off x="116632" y="7977342"/>
            <a:ext cx="6646808" cy="1158537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69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מלבן מעוגל 13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34606" y="295188"/>
            <a:ext cx="247535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י"ז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546" y="1052567"/>
            <a:ext cx="80502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err="1" smtClean="0">
                <a:solidFill>
                  <a:prstClr val="black"/>
                </a:solidFill>
                <a:cs typeface="Times New Roman"/>
              </a:rPr>
              <a:t>שלמנאסר</a:t>
            </a:r>
            <a:endParaRPr lang="he-IL" sz="1400" b="1" dirty="0" smtClean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אשור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2422" y="1052567"/>
            <a:ext cx="103746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>
                <a:solidFill>
                  <a:prstClr val="black"/>
                </a:solidFill>
                <a:cs typeface="Times New Roman"/>
              </a:rPr>
              <a:t>הושע בן אלה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ישראל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88474" y="1052568"/>
            <a:ext cx="135325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Times New Roman"/>
              </a:rPr>
              <a:t>9 שנים מעלה מנחה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97154" y="1344469"/>
            <a:ext cx="2335896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מרד בו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שלח שליחים למצרים שיבואו </a:t>
            </a:r>
          </a:p>
          <a:p>
            <a:pPr marL="35560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לעזור לו למרוד 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grpSp>
        <p:nvGrpSpPr>
          <p:cNvPr id="6" name="קבוצה 5"/>
          <p:cNvGrpSpPr/>
          <p:nvPr/>
        </p:nvGrpSpPr>
        <p:grpSpPr>
          <a:xfrm>
            <a:off x="2286579" y="2125814"/>
            <a:ext cx="2557110" cy="1169551"/>
            <a:chOff x="5708258" y="2446590"/>
            <a:chExt cx="2557110" cy="1079584"/>
          </a:xfrm>
        </p:grpSpPr>
        <p:sp>
          <p:nvSpPr>
            <p:cNvPr id="7" name="TextBox 6"/>
            <p:cNvSpPr txBox="1"/>
            <p:nvPr/>
          </p:nvSpPr>
          <p:spPr>
            <a:xfrm>
              <a:off x="5708258" y="2446590"/>
              <a:ext cx="2557110" cy="1079584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שם את הושע בכלא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he-IL" sz="1400" dirty="0" err="1" smtClean="0">
                  <a:solidFill>
                    <a:prstClr val="black"/>
                  </a:solidFill>
                  <a:cs typeface="Times New Roman"/>
                </a:rPr>
                <a:t>בנ"י</a:t>
              </a:r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 הוגלו לאשור והישבו בערים</a:t>
              </a:r>
              <a:r>
                <a:rPr lang="en-US" sz="1400" dirty="0" smtClean="0">
                  <a:solidFill>
                    <a:prstClr val="black"/>
                  </a:solidFill>
                </a:rPr>
                <a:t>;</a:t>
              </a:r>
              <a:endParaRPr lang="en-US" sz="1400" dirty="0">
                <a:solidFill>
                  <a:prstClr val="black"/>
                </a:solidFill>
              </a:endParaRPr>
            </a:p>
            <a:p>
              <a:pPr marL="355600"/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א. </a:t>
              </a:r>
              <a:r>
                <a:rPr lang="he-IL" sz="1400" dirty="0" err="1" smtClean="0">
                  <a:solidFill>
                    <a:prstClr val="black"/>
                  </a:solidFill>
                  <a:cs typeface="Times New Roman"/>
                </a:rPr>
                <a:t>בחלח</a:t>
              </a:r>
              <a:endParaRPr lang="he-IL" sz="1400" dirty="0" smtClean="0">
                <a:solidFill>
                  <a:prstClr val="black"/>
                </a:solidFill>
                <a:cs typeface="Times New Roman"/>
              </a:endParaRPr>
            </a:p>
            <a:p>
              <a:pPr marL="355600"/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ב. חבור </a:t>
              </a:r>
            </a:p>
            <a:p>
              <a:pPr marL="355600"/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ערי מדי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30406" y="2996952"/>
              <a:ext cx="910826" cy="28410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he-IL" sz="1400" dirty="0" smtClean="0">
                  <a:solidFill>
                    <a:prstClr val="black"/>
                  </a:solidFill>
                  <a:cs typeface="Times New Roman"/>
                </a:rPr>
                <a:t>ליד נהר </a:t>
              </a:r>
              <a:r>
                <a:rPr lang="he-IL" sz="1400" dirty="0" err="1" smtClean="0">
                  <a:solidFill>
                    <a:prstClr val="black"/>
                  </a:solidFill>
                  <a:cs typeface="Times New Roman"/>
                </a:rPr>
                <a:t>גוזן</a:t>
              </a:r>
              <a:endParaRPr lang="he-IL" sz="1400" dirty="0">
                <a:solidFill>
                  <a:prstClr val="black"/>
                </a:solidFill>
                <a:cs typeface="Times New Roman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957872" y="6808847"/>
            <a:ext cx="2335896" cy="181588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u="sng" dirty="0" err="1">
                <a:solidFill>
                  <a:prstClr val="black"/>
                </a:solidFill>
                <a:cs typeface="Times New Roman"/>
              </a:rPr>
              <a:t>עמ"י</a:t>
            </a:r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 עבדו את כל סוגי </a:t>
            </a:r>
            <a:r>
              <a:rPr lang="he-IL" sz="1400" b="1" u="sng" dirty="0" err="1">
                <a:solidFill>
                  <a:prstClr val="black"/>
                </a:solidFill>
                <a:cs typeface="Times New Roman"/>
              </a:rPr>
              <a:t>הע"ז</a:t>
            </a:r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צורת 2 עגלים- בבית קל ובדן.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אשירה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כל צבא השמים.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הבעל.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לקחו את הבנים והבנות לאש.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קסמים וכשופים.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נחושים.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cxnSp>
        <p:nvCxnSpPr>
          <p:cNvPr id="10" name="מחבר חץ ישר 9"/>
          <p:cNvCxnSpPr/>
          <p:nvPr/>
        </p:nvCxnSpPr>
        <p:spPr>
          <a:xfrm>
            <a:off x="1917889" y="1335978"/>
            <a:ext cx="33318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מחבר חץ ישר 10"/>
          <p:cNvCxnSpPr/>
          <p:nvPr/>
        </p:nvCxnSpPr>
        <p:spPr>
          <a:xfrm>
            <a:off x="1917889" y="2066679"/>
            <a:ext cx="33318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 flipH="1">
            <a:off x="1917889" y="3296504"/>
            <a:ext cx="33318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מלבן 12"/>
          <p:cNvSpPr/>
          <p:nvPr/>
        </p:nvSpPr>
        <p:spPr>
          <a:xfrm>
            <a:off x="1340768" y="4179410"/>
            <a:ext cx="4953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הגלות הגיעה </a:t>
            </a:r>
            <a:r>
              <a:rPr lang="he-IL" sz="1400" b="1" u="sng" dirty="0" err="1">
                <a:solidFill>
                  <a:prstClr val="black"/>
                </a:solidFill>
                <a:cs typeface="Times New Roman"/>
              </a:rPr>
              <a:t>לעמ"י</a:t>
            </a:r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 בגלל:</a:t>
            </a:r>
          </a:p>
          <a:p>
            <a:pPr marL="342900" indent="-342900">
              <a:buFontTx/>
              <a:buAutoNum type="arabicParenR"/>
            </a:pP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עמ"י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לא עלו לירושלים למרות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שהושע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ביטל את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השומרים.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arenR"/>
            </a:pP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בנ"י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אמרו בסתר דברים שלא היו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ראויים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להאמר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arenR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 א.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ה' גירש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הגויים מא"י כדי שלא ילמדו מהם – ולמרות זאת עבדו ע"ז.</a:t>
            </a:r>
          </a:p>
          <a:p>
            <a:pPr marL="363538"/>
            <a:r>
              <a:rPr lang="he-IL" sz="1400" dirty="0">
                <a:solidFill>
                  <a:prstClr val="black"/>
                </a:solidFill>
                <a:cs typeface="Times New Roman"/>
              </a:rPr>
              <a:t>ב. וזאת למרות שד' שלח נביאים להזהיר אותם.</a:t>
            </a:r>
          </a:p>
          <a:p>
            <a:pPr marL="363538"/>
            <a:r>
              <a:rPr lang="he-IL" sz="1400" dirty="0">
                <a:solidFill>
                  <a:prstClr val="black"/>
                </a:solidFill>
                <a:cs typeface="Times New Roman"/>
              </a:rPr>
              <a:t>ג.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בנ"י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מאסו בברית שד' כרת עימם במתן תורה.</a:t>
            </a:r>
          </a:p>
          <a:p>
            <a:pPr marL="363538"/>
            <a:r>
              <a:rPr lang="he-IL" sz="1400" dirty="0">
                <a:solidFill>
                  <a:prstClr val="black"/>
                </a:solidFill>
                <a:cs typeface="Times New Roman"/>
              </a:rPr>
              <a:t>ד. עבדו ע"ז כמו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בחטא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העגל.</a:t>
            </a:r>
          </a:p>
          <a:p>
            <a:pPr marL="363538"/>
            <a:r>
              <a:rPr lang="he-IL" sz="1400" dirty="0">
                <a:solidFill>
                  <a:prstClr val="black"/>
                </a:solidFill>
                <a:cs typeface="Times New Roman"/>
              </a:rPr>
              <a:t>ה.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בנ"י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בנו במות לע"ז – בכל מקום ממגדל השמירה ועד ערי מבצר.</a:t>
            </a:r>
          </a:p>
          <a:p>
            <a:pPr marL="363538"/>
            <a:r>
              <a:rPr lang="he-IL" sz="1400" dirty="0">
                <a:solidFill>
                  <a:prstClr val="black"/>
                </a:solidFill>
                <a:cs typeface="Times New Roman"/>
              </a:rPr>
              <a:t>ו.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עמ"י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התמכרו לע"ז שלהם (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ויהבלו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התמכרו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להֶבֶל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–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ע"ז)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18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145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מלבן מעוגל 16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8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4606" y="295188"/>
            <a:ext cx="247535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י"ז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56792" y="5529064"/>
            <a:ext cx="5042204" cy="24622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כל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אומה עבדה את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הע"ז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שלה</a:t>
            </a:r>
            <a:r>
              <a:rPr lang="en-US" sz="1400" u="sng" dirty="0" smtClean="0">
                <a:solidFill>
                  <a:prstClr val="black"/>
                </a:solidFill>
              </a:rPr>
              <a:t>;</a:t>
            </a:r>
            <a:endParaRPr lang="he-IL" sz="1400" u="sng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אנשי בבל – פסל בדמות תרנגולת עם אפרוחיה.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אנשי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כותה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דמות תרנגול.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אנשי חמת – דמות תיש.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אנשי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עוא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דמות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כלב+חמור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הספרוים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שורפים בניהם לפרד, ולסוס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עמים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אלו נקראים "גרי אריות" –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שנתגיירו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מפחד האריות ולא כדי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להתדבק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בה'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המשיכו לעבוד את ה' ביחד עם ע"ז  </a:t>
            </a:r>
          </a:p>
        </p:txBody>
      </p:sp>
      <p:sp>
        <p:nvSpPr>
          <p:cNvPr id="3" name="מלבן 2"/>
          <p:cNvSpPr/>
          <p:nvPr/>
        </p:nvSpPr>
        <p:spPr>
          <a:xfrm>
            <a:off x="548680" y="1029214"/>
            <a:ext cx="60503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מלך אשור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הגלה את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עמ"י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מא"י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מלך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אשור הביא את הכותים (עמים שונים) לא"י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הכותים: אם (כביכול) היה להקב"ה כבר לא היה נותן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לעמ"י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לגלות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הקב"ה שלח אריות לטרוף את הכותים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עבדי מלך אשור אומרים לו שהאריות הגיעו בגלל שהכותים לא יודעים את חוק האלוקים שבא"י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מלך אשור מבקש מאחד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הכהנים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ללמד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הכותים איך לנהוג בא"י</a:t>
            </a:r>
          </a:p>
          <a:p>
            <a:pPr>
              <a:lnSpc>
                <a:spcPct val="250000"/>
              </a:lnSpc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הכהן – מהשומרונים – עבדו ע"ז</a:t>
            </a:r>
          </a:p>
          <a:p>
            <a:pPr>
              <a:lnSpc>
                <a:spcPct val="2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הכהן: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ע"ז+עבודת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ה' (ח"ו) מותרת.</a:t>
            </a:r>
          </a:p>
        </p:txBody>
      </p:sp>
      <p:sp>
        <p:nvSpPr>
          <p:cNvPr id="5" name="מלבן 4"/>
          <p:cNvSpPr/>
          <p:nvPr/>
        </p:nvSpPr>
        <p:spPr>
          <a:xfrm>
            <a:off x="116635" y="956941"/>
            <a:ext cx="1965895" cy="160043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העמים שהושיב </a:t>
            </a:r>
            <a:r>
              <a:rPr lang="he-IL" sz="1400" u="sng" dirty="0" err="1" smtClean="0">
                <a:solidFill>
                  <a:prstClr val="black"/>
                </a:solidFill>
                <a:cs typeface="Times New Roman"/>
              </a:rPr>
              <a:t>שלמנאסר</a:t>
            </a: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 </a:t>
            </a:r>
          </a:p>
          <a:p>
            <a:pPr algn="ctr"/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מלך אשור בא"י: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בבל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כותה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עוא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חָמָת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סְפַרְוַיִם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cxnSp>
        <p:nvCxnSpPr>
          <p:cNvPr id="7" name="מחבר חץ ישר 6"/>
          <p:cNvCxnSpPr/>
          <p:nvPr/>
        </p:nvCxnSpPr>
        <p:spPr>
          <a:xfrm>
            <a:off x="5395374" y="1544621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>
            <a:off x="5395374" y="2076680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>
            <a:off x="5395374" y="2608739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>
            <a:off x="5395374" y="3140798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>
            <a:off x="5395374" y="3672857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>
          <a:xfrm>
            <a:off x="5395374" y="4204916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>
            <a:off x="5395374" y="4736976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>
            <a:off x="5395374" y="6831207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מחבר חץ ישר 15"/>
          <p:cNvCxnSpPr/>
          <p:nvPr/>
        </p:nvCxnSpPr>
        <p:spPr>
          <a:xfrm>
            <a:off x="5395374" y="7377269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מחבר חץ ישר 20"/>
          <p:cNvCxnSpPr/>
          <p:nvPr/>
        </p:nvCxnSpPr>
        <p:spPr>
          <a:xfrm>
            <a:off x="5395374" y="5274401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5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מעוגל 4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6896" y="295188"/>
            <a:ext cx="253306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י"ח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4947" y="896551"/>
            <a:ext cx="3600839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he-IL" dirty="0" smtClean="0">
              <a:solidFill>
                <a:prstClr val="black"/>
              </a:solidFill>
            </a:endParaRPr>
          </a:p>
          <a:p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חזקיהו בן אחז </a:t>
            </a:r>
            <a:r>
              <a:rPr lang="he-IL" sz="1400" b="1" dirty="0">
                <a:solidFill>
                  <a:prstClr val="black"/>
                </a:solidFill>
                <a:cs typeface="Times New Roman"/>
              </a:rPr>
              <a:t>– "עשה הישר בעיני ה'".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הסיר את הבמות.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שבר את המצבות.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כרת את האשרה.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כתת (פורר) את נחש הנחושת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 </a:t>
            </a:r>
          </a:p>
          <a:p>
            <a:pPr marL="358775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(כי עבדו לנחש הנחושת בגלל שריפא אותם)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דבק בה'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– קיים את מצוותיו.</a:t>
            </a:r>
          </a:p>
          <a:p>
            <a:pPr marL="342900" indent="-342900">
              <a:buFontTx/>
              <a:buAutoNum type="arabicPeriod" startAt="5"/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בטח בה'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– החביא את ספר הרפואה.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פתח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את דלתות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ביהמ"ק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קרא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לכהנים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לטהר את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ביהמ"ק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קרא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לכל העם לעלות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לביהמ"ק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הרביץ תורה ברבים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– שם חרב בפתח בית המדרש.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8963" y="3236811"/>
            <a:ext cx="64472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ביהמ"ק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3777" y="1676638"/>
            <a:ext cx="84991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"סור מרע"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9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5148" y="4358933"/>
            <a:ext cx="4440638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u="sng" dirty="0">
                <a:solidFill>
                  <a:prstClr val="black"/>
                </a:solidFill>
                <a:cs typeface="Times New Roman"/>
              </a:rPr>
              <a:t>פעולות חזקיה:</a:t>
            </a:r>
          </a:p>
          <a:p>
            <a:pPr marL="342900" indent="-342900"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הפסיק לעבוד את מלך אשור.</a:t>
            </a:r>
          </a:p>
          <a:p>
            <a:pPr marL="342900" indent="-342900"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מרד במלך אשור.</a:t>
            </a:r>
          </a:p>
          <a:p>
            <a:pPr marL="342900" indent="-342900"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הכה את פלישתים מקטן ועד גדול. (ממגדל נוצרים ועד עיר מבצר)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340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מעוגל 4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6896" y="295188"/>
            <a:ext cx="253306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י"ח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3447" y="1287847"/>
            <a:ext cx="3805914" cy="640175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he-IL" dirty="0" smtClean="0">
              <a:solidFill>
                <a:prstClr val="black"/>
              </a:solidFill>
            </a:endParaRPr>
          </a:p>
          <a:p>
            <a:pPr>
              <a:lnSpc>
                <a:spcPct val="25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מלך אשור דרש מחזקיה: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300 ככר כסף.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30 ככר זהב.</a:t>
            </a:r>
          </a:p>
          <a:p>
            <a:pPr>
              <a:lnSpc>
                <a:spcPct val="250000"/>
              </a:lnSpc>
            </a:pPr>
            <a:endParaRPr lang="he-IL" sz="1400" u="sng" dirty="0" smtClean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חזקיהו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ל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וקח כסף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מ</a:t>
            </a:r>
            <a:r>
              <a:rPr lang="en-US" sz="1400" dirty="0" smtClean="0">
                <a:solidFill>
                  <a:prstClr val="black"/>
                </a:solidFill>
                <a:cs typeface="Times New Roman"/>
              </a:rPr>
              <a:t>;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בית המקדש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מבית המלך (חזקיהו עצמו)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קילף את ציפוי הזהב מהדלתות והמשקופים של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ביהמ"ק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endParaRPr lang="he-IL" sz="1400" u="sng" dirty="0" smtClean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למרות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זאת  מלך אשור –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שלמנאסר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 שולח:</a:t>
            </a:r>
          </a:p>
          <a:p>
            <a:pPr marL="342900" indent="-342900">
              <a:buFontTx/>
              <a:buAutoNum type="arabicPeriod"/>
            </a:pP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תרתן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רב סריס</a:t>
            </a:r>
          </a:p>
          <a:p>
            <a:pPr marL="342900" indent="-342900">
              <a:buFontTx/>
              <a:buAutoNum type="arabicPeriod"/>
            </a:pPr>
            <a:r>
              <a:rPr lang="he-IL" sz="1400" b="1" dirty="0" err="1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אחד משרי הצבא, יהודי מומר.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חיל כבד</a:t>
            </a:r>
          </a:p>
          <a:p>
            <a:pPr>
              <a:lnSpc>
                <a:spcPct val="250000"/>
              </a:lnSpc>
            </a:pP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>
              <a:lnSpc>
                <a:spcPct val="250000"/>
              </a:lnSpc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הגיעו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עד תעלת הבריכה העליונה שבשדה כובס</a:t>
            </a:r>
          </a:p>
        </p:txBody>
      </p:sp>
      <p:sp>
        <p:nvSpPr>
          <p:cNvPr id="4" name="מלבן 3"/>
          <p:cNvSpPr/>
          <p:nvPr/>
        </p:nvSpPr>
        <p:spPr>
          <a:xfrm>
            <a:off x="44252" y="5223609"/>
            <a:ext cx="30967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אליקים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בן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חלקיהו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ממונה על בית המלך.</a:t>
            </a:r>
          </a:p>
          <a:p>
            <a:pPr marL="342900" indent="-342900">
              <a:buFontTx/>
              <a:buAutoNum type="arabicPeriod"/>
            </a:pP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שבנה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סופר</a:t>
            </a:r>
          </a:p>
          <a:p>
            <a:pPr marL="342900" indent="-342900">
              <a:buFontTx/>
              <a:buAutoNum type="arabicPeriod"/>
            </a:pPr>
            <a:r>
              <a:rPr lang="he-IL" sz="1400" b="1" dirty="0" err="1">
                <a:solidFill>
                  <a:prstClr val="black"/>
                </a:solidFill>
                <a:cs typeface="Times New Roman"/>
              </a:rPr>
              <a:t>יואח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בן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b="1" dirty="0">
                <a:solidFill>
                  <a:prstClr val="black"/>
                </a:solidFill>
                <a:cs typeface="Times New Roman"/>
              </a:rPr>
              <a:t>אסף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– מזכיר, ממונה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על</a:t>
            </a:r>
            <a:r>
              <a:rPr lang="en-US" sz="1400" dirty="0" smtClean="0">
                <a:solidFill>
                  <a:prstClr val="black"/>
                </a:solidFill>
                <a:cs typeface="Times New Roman"/>
              </a:rPr>
              <a:t>;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125730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א. ספר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הזכרונות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125730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ב. סדר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המשפטים</a:t>
            </a:r>
          </a:p>
        </p:txBody>
      </p:sp>
      <p:sp>
        <p:nvSpPr>
          <p:cNvPr id="9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86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מעוגל 9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77275" y="145145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Times New Roman"/>
              </a:rPr>
              <a:t>בס"ד</a:t>
            </a:r>
            <a:endParaRPr lang="he-IL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6712" y="402379"/>
            <a:ext cx="5369307" cy="82330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 smtClean="0">
              <a:solidFill>
                <a:prstClr val="black"/>
              </a:solidFill>
            </a:endParaRPr>
          </a:p>
          <a:p>
            <a:pPr algn="ctr">
              <a:lnSpc>
                <a:spcPct val="25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דברי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: (יהודי מומר אחד משרי צבא)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כיצד העזת למרוד במלך אשור, הרי אתה יודע שאין לך את היכולת להתמודד מול צבא?!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נשענת על פרעה מלך מצרים שזה כמו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להשען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על קנה שבור עם בליטות חדות בשברים, שמי שנשען עליו נפצע, כלומר מה שנשענת על מלך מצרים היא לא מועילה ואף מזיקה.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הקב"ה לא ירצה לא ירצה לעזור לך (חזקיהו) בגלל שהסרת את הבמות (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חשב שחזקיהו מיעט בכבוד ה' בכך שהסיר את הבמות)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בא נתערב אני אתן 2000 סוסים – אם אתה תשיג 2000 רוכבים.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איך העזת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להלחם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עם מלך אשור שאחד כמוני פשוט ממונה על 2000 רוכבים.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אני (כביכול) שליחו של הקב"ה לבצע את נבואת ישעיהו לאביך שאמרו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שאמרו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שמלכות יהודה תגלה לאשור.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דברי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אליקים בן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חלקיהו+שבנה+יואח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דבר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איתנו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בארמית שאנחנו מבינים ולא בלשון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הקודש שהעם מבין,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  <a:p>
            <a:pPr algn="ctr"/>
            <a:r>
              <a:rPr lang="he-IL" sz="1400" dirty="0">
                <a:solidFill>
                  <a:prstClr val="black"/>
                </a:solidFill>
                <a:cs typeface="Times New Roman"/>
              </a:rPr>
              <a:t>כי לא מתאים לנהל משא ומתן בין 2 ראשי צבא בשפה שהעם מבין.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תשובת </a:t>
            </a:r>
            <a:r>
              <a:rPr lang="he-IL" sz="1400" u="sng" dirty="0" err="1" smtClean="0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:</a:t>
            </a:r>
          </a:p>
          <a:p>
            <a:pPr algn="ctr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העם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חייב לדעת, כי אם לא תפתח את דלתות העיר – הם יכולים למות מרעב וצמא</a:t>
            </a:r>
          </a:p>
          <a:p>
            <a:pPr algn="ctr">
              <a:lnSpc>
                <a:spcPct val="300000"/>
              </a:lnSpc>
            </a:pP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דברי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 לעם: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עשו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איתו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שלום ותוכלו לצאת מהעיר לקטוף פירות, ולשאוב מים.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כסנחריב נגמור ממלחמותיו – הוא </a:t>
            </a:r>
            <a:r>
              <a:rPr lang="he-IL" sz="1400" dirty="0" err="1">
                <a:solidFill>
                  <a:prstClr val="black"/>
                </a:solidFill>
                <a:cs typeface="Times New Roman"/>
              </a:rPr>
              <a:t>יקח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 אתכם לארץ אחרת. </a:t>
            </a: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marL="361950"/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ואני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מבטיח לכם שאקח אתכם "לארץ </a:t>
            </a:r>
            <a:r>
              <a:rPr lang="he-IL" sz="1400" b="1" dirty="0" smtClean="0">
                <a:solidFill>
                  <a:prstClr val="black"/>
                </a:solidFill>
                <a:cs typeface="Times New Roman"/>
              </a:rPr>
              <a:t>כ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ארצכם" – כמו </a:t>
            </a:r>
            <a:r>
              <a:rPr lang="he-IL" sz="1400" dirty="0">
                <a:solidFill>
                  <a:prstClr val="black"/>
                </a:solidFill>
                <a:cs typeface="Times New Roman"/>
              </a:rPr>
              <a:t>א"י, טובה כשלכם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he-IL" sz="140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 </a:t>
            </a:r>
          </a:p>
          <a:p>
            <a:pPr marL="342900" indent="-342900">
              <a:buFont typeface="+mj-lt"/>
              <a:buAutoNum type="arabicPeriod" startAt="3"/>
            </a:pPr>
            <a:endParaRPr lang="he-IL" sz="1400" dirty="0" smtClean="0">
              <a:solidFill>
                <a:prstClr val="black"/>
              </a:solidFill>
              <a:cs typeface="Times New Roman"/>
            </a:endParaRPr>
          </a:p>
          <a:p>
            <a:pPr algn="ctr">
              <a:lnSpc>
                <a:spcPct val="300000"/>
              </a:lnSpc>
            </a:pPr>
            <a:r>
              <a:rPr lang="he-IL" sz="1400" u="sng" dirty="0" smtClean="0">
                <a:solidFill>
                  <a:prstClr val="black"/>
                </a:solidFill>
                <a:cs typeface="Times New Roman"/>
              </a:rPr>
              <a:t>תגובת 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שליח חזקיהו (אליקים + שבנה + </a:t>
            </a:r>
            <a:r>
              <a:rPr lang="he-IL" sz="1400" u="sng" dirty="0" err="1">
                <a:solidFill>
                  <a:prstClr val="black"/>
                </a:solidFill>
                <a:cs typeface="Times New Roman"/>
              </a:rPr>
              <a:t>יואח</a:t>
            </a:r>
            <a:r>
              <a:rPr lang="he-IL" sz="1400" u="sng" dirty="0">
                <a:solidFill>
                  <a:prstClr val="black"/>
                </a:solidFill>
                <a:cs typeface="Times New Roman"/>
              </a:rPr>
              <a:t>)</a:t>
            </a:r>
            <a:r>
              <a:rPr lang="en-US" sz="1400" u="sng" dirty="0">
                <a:solidFill>
                  <a:prstClr val="black"/>
                </a:solidFill>
                <a:cs typeface="Times New Roman"/>
              </a:rPr>
              <a:t>;</a:t>
            </a:r>
            <a:endParaRPr lang="he-IL" sz="1400" u="sng" dirty="0">
              <a:solidFill>
                <a:prstClr val="black"/>
              </a:solidFill>
              <a:cs typeface="Times New Roman"/>
            </a:endParaRP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שתקו ולא ענו לו אף מילה אחת.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קרעו את בגדיהם.</a:t>
            </a:r>
          </a:p>
          <a:p>
            <a:pPr marL="342900" indent="-342900">
              <a:buFontTx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הלכו לחזקיהו לספר לו את דברי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רבשקה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  <p:cxnSp>
        <p:nvCxnSpPr>
          <p:cNvPr id="6" name="מחבר חץ ישר 5"/>
          <p:cNvCxnSpPr/>
          <p:nvPr/>
        </p:nvCxnSpPr>
        <p:spPr>
          <a:xfrm>
            <a:off x="3645024" y="3548845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>
            <a:off x="3645024" y="4718975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>
            <a:off x="3645024" y="5511063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>
            <a:off x="3645024" y="7185248"/>
            <a:ext cx="0" cy="312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76896" y="295188"/>
            <a:ext cx="253306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solidFill>
                  <a:prstClr val="black"/>
                </a:solidFill>
                <a:cs typeface="Times New Roman"/>
              </a:rPr>
              <a:t>מלכים ב' פרק י"ח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29"/>
          <p:cNvSpPr txBox="1"/>
          <p:nvPr/>
        </p:nvSpPr>
        <p:spPr>
          <a:xfrm>
            <a:off x="2512726" y="9613775"/>
            <a:ext cx="18678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©כל הזכויות שמורות </a:t>
            </a:r>
            <a:r>
              <a:rPr lang="he-IL" sz="1400" dirty="0" err="1" smtClean="0">
                <a:solidFill>
                  <a:prstClr val="black"/>
                </a:solidFill>
                <a:cs typeface="Times New Roman"/>
              </a:rPr>
              <a:t>לש.ו</a:t>
            </a:r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.</a:t>
            </a:r>
            <a:endParaRPr lang="he-IL" sz="14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928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1861</Words>
  <Application>Microsoft Office PowerPoint</Application>
  <PresentationFormat>A4 Paper (210x297 mm)</PresentationFormat>
  <Paragraphs>350</Paragraphs>
  <Slides>13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13</vt:i4>
      </vt:variant>
    </vt:vector>
  </HeadingPairs>
  <TitlesOfParts>
    <vt:vector size="16" baseType="lpstr">
      <vt:lpstr>ערכת נושא Office</vt:lpstr>
      <vt:lpstr>1_ערכת נושא Office</vt:lpstr>
      <vt:lpstr>2_ערכת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</dc:creator>
  <cp:lastModifiedBy>user</cp:lastModifiedBy>
  <cp:revision>15</cp:revision>
  <cp:lastPrinted>2015-01-03T16:47:28Z</cp:lastPrinted>
  <dcterms:created xsi:type="dcterms:W3CDTF">2014-12-27T17:17:38Z</dcterms:created>
  <dcterms:modified xsi:type="dcterms:W3CDTF">2016-10-09T08:39:25Z</dcterms:modified>
</cp:coreProperties>
</file>