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</p:sldIdLst>
  <p:sldSz cx="6858000" cy="9906000" type="A4"/>
  <p:notesSz cx="6877050" cy="1000125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4660"/>
  </p:normalViewPr>
  <p:slideViewPr>
    <p:cSldViewPr>
      <p:cViewPr>
        <p:scale>
          <a:sx n="75" d="100"/>
          <a:sy n="75" d="100"/>
        </p:scale>
        <p:origin x="1476" y="-186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CFB4-A8BD-40D7-A545-1C13DF4BA74E}" type="datetimeFigureOut">
              <a:rPr lang="he-IL" smtClean="0"/>
              <a:t>ב'/אלול/תשפ"א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0A1B9-3410-44F2-9ED3-AA393B6DCEC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45916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CFB4-A8BD-40D7-A545-1C13DF4BA74E}" type="datetimeFigureOut">
              <a:rPr lang="he-IL" smtClean="0"/>
              <a:t>ב'/אלול/תשפ"א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0A1B9-3410-44F2-9ED3-AA393B6DCEC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71422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CFB4-A8BD-40D7-A545-1C13DF4BA74E}" type="datetimeFigureOut">
              <a:rPr lang="he-IL" smtClean="0"/>
              <a:t>ב'/אלול/תשפ"א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0A1B9-3410-44F2-9ED3-AA393B6DCEC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70586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CFB4-A8BD-40D7-A545-1C13DF4BA74E}" type="datetimeFigureOut">
              <a:rPr lang="he-IL" smtClean="0"/>
              <a:t>ב'/אלול/תשפ"א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0A1B9-3410-44F2-9ED3-AA393B6DCEC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40846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CFB4-A8BD-40D7-A545-1C13DF4BA74E}" type="datetimeFigureOut">
              <a:rPr lang="he-IL" smtClean="0"/>
              <a:t>ב'/אלול/תשפ"א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0A1B9-3410-44F2-9ED3-AA393B6DCEC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4767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CFB4-A8BD-40D7-A545-1C13DF4BA74E}" type="datetimeFigureOut">
              <a:rPr lang="he-IL" smtClean="0"/>
              <a:t>ב'/אלול/תשפ"א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0A1B9-3410-44F2-9ED3-AA393B6DCEC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11373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CFB4-A8BD-40D7-A545-1C13DF4BA74E}" type="datetimeFigureOut">
              <a:rPr lang="he-IL" smtClean="0"/>
              <a:t>ב'/אלול/תשפ"א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0A1B9-3410-44F2-9ED3-AA393B6DCEC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59900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CFB4-A8BD-40D7-A545-1C13DF4BA74E}" type="datetimeFigureOut">
              <a:rPr lang="he-IL" smtClean="0"/>
              <a:t>ב'/אלול/תשפ"א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0A1B9-3410-44F2-9ED3-AA393B6DCEC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96957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CFB4-A8BD-40D7-A545-1C13DF4BA74E}" type="datetimeFigureOut">
              <a:rPr lang="he-IL" smtClean="0"/>
              <a:t>ב'/אלול/תשפ"א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0A1B9-3410-44F2-9ED3-AA393B6DCEC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70625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CFB4-A8BD-40D7-A545-1C13DF4BA74E}" type="datetimeFigureOut">
              <a:rPr lang="he-IL" smtClean="0"/>
              <a:t>ב'/אלול/תשפ"א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0A1B9-3410-44F2-9ED3-AA393B6DCEC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34716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CFB4-A8BD-40D7-A545-1C13DF4BA74E}" type="datetimeFigureOut">
              <a:rPr lang="he-IL" smtClean="0"/>
              <a:t>ב'/אלול/תשפ"א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0A1B9-3410-44F2-9ED3-AA393B6DCEC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44414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ECFB4-A8BD-40D7-A545-1C13DF4BA74E}" type="datetimeFigureOut">
              <a:rPr lang="he-IL" smtClean="0"/>
              <a:t>ב'/אלול/תשפ"א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C0A1B9-3410-44F2-9ED3-AA393B6DCEC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57492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מלבן מעוגל 8"/>
          <p:cNvSpPr/>
          <p:nvPr/>
        </p:nvSpPr>
        <p:spPr>
          <a:xfrm>
            <a:off x="0" y="0"/>
            <a:ext cx="6858000" cy="9906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10" name="TextBox 29"/>
          <p:cNvSpPr txBox="1"/>
          <p:nvPr/>
        </p:nvSpPr>
        <p:spPr>
          <a:xfrm>
            <a:off x="2477458" y="9645883"/>
            <a:ext cx="1903085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>
            <a:defPPr>
              <a:defRPr lang="he-IL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1400" dirty="0">
                <a:cs typeface="+mj-cs"/>
              </a:rPr>
              <a:t>©כל הזכויות שמורות </a:t>
            </a:r>
            <a:r>
              <a:rPr lang="he-IL" sz="1400" dirty="0" err="1">
                <a:cs typeface="+mj-cs"/>
              </a:rPr>
              <a:t>לש.ק</a:t>
            </a:r>
            <a:r>
              <a:rPr lang="he-IL" sz="1400" dirty="0">
                <a:cs typeface="+mj-cs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48041" y="272480"/>
            <a:ext cx="2561919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lvl="0"/>
            <a:r>
              <a:rPr lang="he-IL" sz="2400" b="1" dirty="0">
                <a:cs typeface="+mj-cs"/>
              </a:rPr>
              <a:t>מלכים א' פרק י"ט </a:t>
            </a:r>
            <a:r>
              <a:rPr lang="he-IL" b="1" dirty="0">
                <a:solidFill>
                  <a:prstClr val="black"/>
                </a:solidFill>
                <a:cs typeface="Times New Roman" panose="02020603050405020304" pitchFamily="18" charset="0"/>
              </a:rPr>
              <a:t>(1)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77272" y="133980"/>
            <a:ext cx="59022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>
                <a:cs typeface="+mj-cs"/>
              </a:rPr>
              <a:t>בס"ד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034366" y="1047292"/>
            <a:ext cx="545342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b="1" dirty="0">
                <a:cs typeface="+mj-cs"/>
              </a:rPr>
              <a:t>אחאב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77272" y="1208584"/>
            <a:ext cx="880369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מלך ישראל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62530" y="1044917"/>
            <a:ext cx="553357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b="1" dirty="0">
                <a:cs typeface="+mj-cs"/>
              </a:rPr>
              <a:t>איזבל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37085" y="1334016"/>
            <a:ext cx="1854995" cy="73866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מספר לה שאליהו:</a:t>
            </a:r>
          </a:p>
          <a:p>
            <a:pPr marL="342900" indent="-342900">
              <a:buFont typeface="+mj-lt"/>
              <a:buAutoNum type="arabicPeriod"/>
            </a:pPr>
            <a:r>
              <a:rPr lang="he-IL" sz="1400" dirty="0">
                <a:cs typeface="+mj-cs"/>
              </a:rPr>
              <a:t>הרג 450 נביאי הבעל.</a:t>
            </a:r>
          </a:p>
          <a:p>
            <a:pPr marL="342900" indent="-342900">
              <a:buFont typeface="+mj-lt"/>
              <a:buAutoNum type="arabicPeriod"/>
            </a:pPr>
            <a:r>
              <a:rPr lang="he-IL" sz="1400" dirty="0">
                <a:cs typeface="+mj-cs"/>
              </a:rPr>
              <a:t>הוריד גשמים.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96618" y="1055660"/>
            <a:ext cx="982962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b="1" dirty="0">
                <a:cs typeface="+mj-cs"/>
              </a:rPr>
              <a:t>אליהו הנביא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24483" y="1458053"/>
            <a:ext cx="1178529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בורח לבאר שבע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16230" y="1860446"/>
            <a:ext cx="595035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במדבר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280776" y="2262839"/>
            <a:ext cx="865942" cy="73866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he-IL" sz="1400" dirty="0">
                <a:cs typeface="+mj-cs"/>
              </a:rPr>
              <a:t>אוכל.</a:t>
            </a:r>
          </a:p>
          <a:p>
            <a:pPr marL="342900" indent="-342900">
              <a:buFont typeface="+mj-lt"/>
              <a:buAutoNum type="arabicPeriod"/>
            </a:pPr>
            <a:r>
              <a:rPr lang="he-IL" sz="1400" dirty="0">
                <a:cs typeface="+mj-cs"/>
              </a:rPr>
              <a:t>מים.</a:t>
            </a:r>
          </a:p>
          <a:p>
            <a:pPr marL="342900" indent="-342900">
              <a:buFont typeface="+mj-lt"/>
              <a:buAutoNum type="arabicPeriod"/>
            </a:pPr>
            <a:r>
              <a:rPr lang="he-IL" sz="1400" dirty="0">
                <a:cs typeface="+mj-cs"/>
              </a:rPr>
              <a:t>צל.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211046" y="3096119"/>
            <a:ext cx="1005403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עץ רותם אחד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8040" y="3498512"/>
            <a:ext cx="1651414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אליהן מתפלל לה' שימות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80827" y="3900905"/>
            <a:ext cx="1665841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נרדם תחת עץ רותם אחד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12700" y="4303298"/>
            <a:ext cx="1802095" cy="73866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מלאך מעיר אותו ומביא לו:</a:t>
            </a:r>
          </a:p>
          <a:p>
            <a:pPr marL="342900" indent="-342900">
              <a:buFont typeface="+mj-lt"/>
              <a:buAutoNum type="arabicPeriod"/>
            </a:pPr>
            <a:r>
              <a:rPr lang="he-IL" sz="1400" dirty="0">
                <a:cs typeface="+mj-cs"/>
              </a:rPr>
              <a:t>עוגת רצפים.</a:t>
            </a:r>
          </a:p>
          <a:p>
            <a:pPr marL="342900" indent="-342900">
              <a:buFont typeface="+mj-lt"/>
              <a:buAutoNum type="arabicPeriod"/>
            </a:pPr>
            <a:r>
              <a:rPr lang="he-IL" sz="1400" dirty="0">
                <a:cs typeface="+mj-cs"/>
              </a:rPr>
              <a:t>צפחת מים.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66212" y="5136578"/>
            <a:ext cx="1895071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אליהו אוכל מעט ונרדם שוב.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71259" y="5538971"/>
            <a:ext cx="2484976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מלאך מעיר אותו שוב ואומר לו שיאכל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2988" y="5941367"/>
            <a:ext cx="3201518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העוגה והמים הספיקו לו 40 יום ו-40 לילה במדבר</a:t>
            </a:r>
          </a:p>
        </p:txBody>
      </p:sp>
      <p:cxnSp>
        <p:nvCxnSpPr>
          <p:cNvPr id="11" name="מחבר חץ ישר 10"/>
          <p:cNvCxnSpPr/>
          <p:nvPr/>
        </p:nvCxnSpPr>
        <p:spPr>
          <a:xfrm flipH="1">
            <a:off x="4115887" y="1209548"/>
            <a:ext cx="177619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מחבר חץ ישר 79"/>
          <p:cNvCxnSpPr/>
          <p:nvPr/>
        </p:nvCxnSpPr>
        <p:spPr>
          <a:xfrm>
            <a:off x="1711485" y="1352624"/>
            <a:ext cx="1" cy="180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מחבר חץ ישר 81"/>
          <p:cNvCxnSpPr/>
          <p:nvPr/>
        </p:nvCxnSpPr>
        <p:spPr>
          <a:xfrm>
            <a:off x="1711485" y="1765830"/>
            <a:ext cx="1" cy="180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מחבר חץ ישר 82"/>
          <p:cNvCxnSpPr/>
          <p:nvPr/>
        </p:nvCxnSpPr>
        <p:spPr>
          <a:xfrm>
            <a:off x="1711485" y="2144688"/>
            <a:ext cx="1" cy="180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" name="מחבר חץ ישר 83"/>
          <p:cNvCxnSpPr/>
          <p:nvPr/>
        </p:nvCxnSpPr>
        <p:spPr>
          <a:xfrm>
            <a:off x="1711485" y="2975384"/>
            <a:ext cx="1" cy="180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מחבר חץ ישר 84"/>
          <p:cNvCxnSpPr/>
          <p:nvPr/>
        </p:nvCxnSpPr>
        <p:spPr>
          <a:xfrm>
            <a:off x="1711485" y="3368824"/>
            <a:ext cx="1" cy="180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מחבר חץ ישר 85"/>
          <p:cNvCxnSpPr/>
          <p:nvPr/>
        </p:nvCxnSpPr>
        <p:spPr>
          <a:xfrm>
            <a:off x="1711485" y="3800872"/>
            <a:ext cx="1" cy="180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מחבר חץ ישר 86"/>
          <p:cNvCxnSpPr/>
          <p:nvPr/>
        </p:nvCxnSpPr>
        <p:spPr>
          <a:xfrm>
            <a:off x="1711485" y="4208682"/>
            <a:ext cx="1" cy="180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מחבר חץ ישר 87"/>
          <p:cNvCxnSpPr/>
          <p:nvPr/>
        </p:nvCxnSpPr>
        <p:spPr>
          <a:xfrm>
            <a:off x="1711485" y="5020382"/>
            <a:ext cx="1" cy="180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מחבר חץ ישר 88"/>
          <p:cNvCxnSpPr/>
          <p:nvPr/>
        </p:nvCxnSpPr>
        <p:spPr>
          <a:xfrm>
            <a:off x="1711485" y="5442987"/>
            <a:ext cx="1" cy="180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מחבר חץ ישר 89"/>
          <p:cNvCxnSpPr/>
          <p:nvPr/>
        </p:nvCxnSpPr>
        <p:spPr>
          <a:xfrm>
            <a:off x="1711485" y="5817096"/>
            <a:ext cx="1" cy="180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6055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מלבן מעוגל 8"/>
          <p:cNvSpPr/>
          <p:nvPr/>
        </p:nvSpPr>
        <p:spPr>
          <a:xfrm>
            <a:off x="0" y="0"/>
            <a:ext cx="6858000" cy="9906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10" name="TextBox 29"/>
          <p:cNvSpPr txBox="1"/>
          <p:nvPr/>
        </p:nvSpPr>
        <p:spPr>
          <a:xfrm>
            <a:off x="2477458" y="9645883"/>
            <a:ext cx="1903085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>
            <a:defPPr>
              <a:defRPr lang="he-IL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1400" dirty="0">
                <a:cs typeface="+mj-cs"/>
              </a:rPr>
              <a:t>©כל הזכויות שמורות </a:t>
            </a:r>
            <a:r>
              <a:rPr lang="he-IL" sz="1400" dirty="0" err="1">
                <a:cs typeface="+mj-cs"/>
              </a:rPr>
              <a:t>לש.ק</a:t>
            </a:r>
            <a:r>
              <a:rPr lang="he-IL" sz="1400" dirty="0">
                <a:cs typeface="+mj-cs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77272" y="133980"/>
            <a:ext cx="59022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>
                <a:cs typeface="+mj-cs"/>
              </a:rPr>
              <a:t>בס"ד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13213" y="851736"/>
            <a:ext cx="982962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b="1" dirty="0">
                <a:cs typeface="+mj-cs"/>
              </a:rPr>
              <a:t>אליהו הנביא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579926" y="1207531"/>
            <a:ext cx="700833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הר חורב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263332" y="1515308"/>
            <a:ext cx="1334020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נקרת הצור - מערה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52621" y="2152290"/>
            <a:ext cx="635110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b="1" dirty="0">
                <a:cs typeface="+mj-cs"/>
              </a:rPr>
              <a:t>הקב"ה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547188" y="2460067"/>
            <a:ext cx="1372492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"מה לך פה אליהו?!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517533" y="2806591"/>
            <a:ext cx="1822935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"קנא קנאתי לה' אלוקים..."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294715" y="3061047"/>
            <a:ext cx="2268571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קנא – הרגתי את 450 נביאי הבעל.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660200" y="3277071"/>
            <a:ext cx="1903086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קנאתי – עצרתי את הגשמים.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757983" y="3925143"/>
            <a:ext cx="1342034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צא החוצה מהמערה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032903" y="4376936"/>
            <a:ext cx="482824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b="1" dirty="0">
                <a:cs typeface="+mj-cs"/>
              </a:rPr>
              <a:t>משל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691462" y="4684713"/>
            <a:ext cx="824265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מלאכי רוח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644975" y="5007883"/>
            <a:ext cx="880369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מלאכי רעש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725125" y="5315660"/>
            <a:ext cx="800219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מלאכי אש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3440055" y="4397061"/>
            <a:ext cx="538930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b="1" dirty="0">
                <a:cs typeface="+mj-cs"/>
              </a:rPr>
              <a:t>נמשל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625456" y="4704838"/>
            <a:ext cx="2353529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הקב"ה לא דן את העולם במידת הדין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2601684" y="5028008"/>
            <a:ext cx="1386918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אלא במידת הרחמים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251682" y="5335785"/>
            <a:ext cx="3736920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הקב"ה רצה </a:t>
            </a:r>
            <a:r>
              <a:rPr lang="he-IL" sz="1400" dirty="0" err="1">
                <a:cs typeface="+mj-cs"/>
              </a:rPr>
              <a:t>לאמר</a:t>
            </a:r>
            <a:r>
              <a:rPr lang="he-IL" sz="1400" dirty="0">
                <a:cs typeface="+mj-cs"/>
              </a:rPr>
              <a:t> לאליהו שלא יקנא לו אלא ירחם על </a:t>
            </a:r>
            <a:r>
              <a:rPr lang="he-IL" sz="1400" dirty="0" err="1">
                <a:cs typeface="+mj-cs"/>
              </a:rPr>
              <a:t>עמ"י</a:t>
            </a:r>
            <a:endParaRPr lang="he-IL" sz="1400" dirty="0">
              <a:cs typeface="+mj-cs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4641174" y="4686800"/>
            <a:ext cx="1003801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"לא ברוח ה'"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4585069" y="4994577"/>
            <a:ext cx="1059906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"לא ברעש ה'"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4674836" y="5317747"/>
            <a:ext cx="979756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"לא באש ה'"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5255306" y="5731242"/>
            <a:ext cx="1212191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"קול דממה דקה"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4916728" y="6137646"/>
            <a:ext cx="1460656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אליהו התכסה באדרת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413658" y="6445423"/>
            <a:ext cx="963726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אדרת - מעיל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1804196" y="6847599"/>
            <a:ext cx="3249608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מה לך פה אליהו?! – האם אתה עדיין מקנא לשמי?!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1821028" y="7331458"/>
            <a:ext cx="3215945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"קנא קנאתי לה' אלוקים" – כן, אני עדיין מקנא לך.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2981905" y="7815317"/>
            <a:ext cx="3385862" cy="95410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הקב"ה מטיל על אליהו 3 שליחויות</a:t>
            </a:r>
            <a:r>
              <a:rPr lang="en-US" sz="1400" dirty="0">
                <a:cs typeface="+mj-cs"/>
              </a:rPr>
              <a:t>;</a:t>
            </a:r>
            <a:r>
              <a:rPr lang="he-IL" sz="1400" dirty="0">
                <a:cs typeface="+mj-cs"/>
              </a:rPr>
              <a:t> למשוח 3 אנשים:</a:t>
            </a:r>
          </a:p>
          <a:p>
            <a:pPr marL="342900" indent="-342900">
              <a:buFont typeface="+mj-lt"/>
              <a:buAutoNum type="arabicPeriod"/>
            </a:pPr>
            <a:r>
              <a:rPr lang="he-IL" sz="1400" dirty="0" err="1">
                <a:cs typeface="+mj-cs"/>
              </a:rPr>
              <a:t>חזאל</a:t>
            </a:r>
            <a:r>
              <a:rPr lang="he-IL" sz="1400" dirty="0">
                <a:cs typeface="+mj-cs"/>
              </a:rPr>
              <a:t> – למלך ארם.</a:t>
            </a:r>
          </a:p>
          <a:p>
            <a:pPr marL="342900" indent="-342900">
              <a:buFont typeface="+mj-lt"/>
              <a:buAutoNum type="arabicPeriod"/>
            </a:pPr>
            <a:r>
              <a:rPr lang="he-IL" sz="1400" dirty="0" err="1">
                <a:cs typeface="+mj-cs"/>
              </a:rPr>
              <a:t>יהוא</a:t>
            </a:r>
            <a:r>
              <a:rPr lang="he-IL" sz="1400" dirty="0">
                <a:cs typeface="+mj-cs"/>
              </a:rPr>
              <a:t> בן נמשי – למלך </a:t>
            </a:r>
            <a:r>
              <a:rPr lang="he-IL" sz="1400" dirty="0" err="1">
                <a:cs typeface="+mj-cs"/>
              </a:rPr>
              <a:t>עך</a:t>
            </a:r>
            <a:r>
              <a:rPr lang="he-IL" sz="1400" dirty="0">
                <a:cs typeface="+mj-cs"/>
              </a:rPr>
              <a:t> ישראל.</a:t>
            </a:r>
          </a:p>
          <a:p>
            <a:pPr marL="342900" indent="-342900">
              <a:buFont typeface="+mj-lt"/>
              <a:buAutoNum type="arabicPeriod"/>
            </a:pPr>
            <a:r>
              <a:rPr lang="he-IL" sz="1400" dirty="0">
                <a:cs typeface="+mj-cs"/>
              </a:rPr>
              <a:t>אלישע בן שפט – לנביא אחרי אליהו.</a:t>
            </a:r>
          </a:p>
        </p:txBody>
      </p:sp>
      <p:cxnSp>
        <p:nvCxnSpPr>
          <p:cNvPr id="4" name="מחבר ישר 3"/>
          <p:cNvCxnSpPr/>
          <p:nvPr/>
        </p:nvCxnSpPr>
        <p:spPr>
          <a:xfrm>
            <a:off x="764704" y="4376936"/>
            <a:ext cx="563147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2148041" y="272480"/>
            <a:ext cx="2561919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lvl="0"/>
            <a:r>
              <a:rPr lang="he-IL" sz="2400" b="1" dirty="0">
                <a:cs typeface="+mj-cs"/>
              </a:rPr>
              <a:t>מלכים א' פרק י"ט </a:t>
            </a:r>
            <a:r>
              <a:rPr lang="he-IL" b="1" dirty="0">
                <a:solidFill>
                  <a:prstClr val="black"/>
                </a:solidFill>
                <a:cs typeface="Times New Roman" panose="02020603050405020304" pitchFamily="18" charset="0"/>
              </a:rPr>
              <a:t>(2)</a:t>
            </a:r>
          </a:p>
        </p:txBody>
      </p:sp>
      <p:cxnSp>
        <p:nvCxnSpPr>
          <p:cNvPr id="81" name="מחבר חץ ישר 80"/>
          <p:cNvCxnSpPr/>
          <p:nvPr/>
        </p:nvCxnSpPr>
        <p:spPr>
          <a:xfrm>
            <a:off x="3583774" y="7134004"/>
            <a:ext cx="1" cy="180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מחבר חץ ישר 7"/>
          <p:cNvCxnSpPr/>
          <p:nvPr/>
        </p:nvCxnSpPr>
        <p:spPr>
          <a:xfrm>
            <a:off x="1886809" y="4160912"/>
            <a:ext cx="308438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" name="מחבר חץ ישר 83"/>
          <p:cNvCxnSpPr/>
          <p:nvPr/>
        </p:nvCxnSpPr>
        <p:spPr>
          <a:xfrm flipH="1">
            <a:off x="1832346" y="3526671"/>
            <a:ext cx="308438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מחבר חץ ישר 84"/>
          <p:cNvCxnSpPr/>
          <p:nvPr/>
        </p:nvCxnSpPr>
        <p:spPr>
          <a:xfrm>
            <a:off x="1804196" y="2720752"/>
            <a:ext cx="308438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מחבר חץ ישר 85"/>
          <p:cNvCxnSpPr/>
          <p:nvPr/>
        </p:nvCxnSpPr>
        <p:spPr>
          <a:xfrm>
            <a:off x="5944407" y="1134652"/>
            <a:ext cx="1" cy="180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מחבר חץ ישר 86"/>
          <p:cNvCxnSpPr/>
          <p:nvPr/>
        </p:nvCxnSpPr>
        <p:spPr>
          <a:xfrm>
            <a:off x="5944407" y="1460632"/>
            <a:ext cx="1" cy="180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6560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מלבן מעוגל 8"/>
          <p:cNvSpPr/>
          <p:nvPr/>
        </p:nvSpPr>
        <p:spPr>
          <a:xfrm>
            <a:off x="0" y="0"/>
            <a:ext cx="6858000" cy="9906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10" name="TextBox 29"/>
          <p:cNvSpPr txBox="1"/>
          <p:nvPr/>
        </p:nvSpPr>
        <p:spPr>
          <a:xfrm>
            <a:off x="2477458" y="9645883"/>
            <a:ext cx="1903085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>
            <a:defPPr>
              <a:defRPr lang="he-IL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1400" dirty="0">
                <a:cs typeface="+mj-cs"/>
              </a:rPr>
              <a:t>©כל הזכויות שמורות </a:t>
            </a:r>
            <a:r>
              <a:rPr lang="he-IL" sz="1400" dirty="0" err="1">
                <a:cs typeface="+mj-cs"/>
              </a:rPr>
              <a:t>לש.ק</a:t>
            </a:r>
            <a:r>
              <a:rPr lang="he-IL" sz="1400" dirty="0">
                <a:cs typeface="+mj-cs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77272" y="133980"/>
            <a:ext cx="59022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>
                <a:cs typeface="+mj-cs"/>
              </a:rPr>
              <a:t>בס"ד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2463031" y="1192248"/>
            <a:ext cx="1931939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אליהו הולך לחפש את אלישע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2322768" y="1681678"/>
            <a:ext cx="2212465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אלישע חורש עם עוד 12 חורשים.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2692260" y="2171108"/>
            <a:ext cx="1473481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לכל חורש יש 2 פרים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2441390" y="2660538"/>
            <a:ext cx="1975221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אלישע היה האחרון בחורשים.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2042242" y="3149968"/>
            <a:ext cx="2773516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אליהו משליך את האדרת (מעיל) על אלישע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1728855" y="3639398"/>
            <a:ext cx="3400290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לרמוז לאלישע שגם הוא יהיה נביא וילבש את האדרת.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1910923" y="4128828"/>
            <a:ext cx="2765501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אלישע מבקש ללכת לשאול רשות את הוריו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1056395" y="4618258"/>
            <a:ext cx="4745210" cy="73866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>
                <a:cs typeface="+mj-cs"/>
              </a:rPr>
              <a:t>"לך שוב כי מה עשיתי לך" =</a:t>
            </a:r>
          </a:p>
          <a:p>
            <a:r>
              <a:rPr lang="he-IL" sz="1400" dirty="0">
                <a:cs typeface="+mj-cs"/>
              </a:rPr>
              <a:t>"לך שוב" - לך אל הוריך, ואח"כ תחזור אלי.</a:t>
            </a:r>
          </a:p>
          <a:p>
            <a:r>
              <a:rPr lang="he-IL" sz="1400" dirty="0">
                <a:cs typeface="+mj-cs"/>
              </a:rPr>
              <a:t>"כי מה עשיתי לך" – כל הניסים שאני עשיתי, גם אתה תוכל לעשותם בקרוב.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2490281" y="5538575"/>
            <a:ext cx="1877438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אחרי שאלישע נפרד מהוריו,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2121591" y="6028005"/>
            <a:ext cx="2614818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אלישע שוחט את זוג הפרים שחרש איתם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1952474" y="6517431"/>
            <a:ext cx="2953053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אלישע עושה סעודה לכל החורשים שהיו </a:t>
            </a:r>
            <a:r>
              <a:rPr lang="he-IL" sz="1400" dirty="0" err="1">
                <a:cs typeface="+mj-cs"/>
              </a:rPr>
              <a:t>איתו</a:t>
            </a:r>
            <a:r>
              <a:rPr lang="he-IL" sz="1400" dirty="0">
                <a:cs typeface="+mj-cs"/>
              </a:rPr>
              <a:t>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148041" y="272480"/>
            <a:ext cx="2561919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lvl="0"/>
            <a:r>
              <a:rPr lang="he-IL" sz="2400" b="1" dirty="0">
                <a:cs typeface="+mj-cs"/>
              </a:rPr>
              <a:t>מלכים א' פרק י"ט </a:t>
            </a:r>
            <a:r>
              <a:rPr lang="he-IL" b="1" dirty="0">
                <a:solidFill>
                  <a:prstClr val="black"/>
                </a:solidFill>
                <a:cs typeface="Times New Roman" panose="02020603050405020304" pitchFamily="18" charset="0"/>
              </a:rPr>
              <a:t>(3)</a:t>
            </a:r>
          </a:p>
        </p:txBody>
      </p:sp>
      <p:cxnSp>
        <p:nvCxnSpPr>
          <p:cNvPr id="45" name="מחבר חץ ישר 44"/>
          <p:cNvCxnSpPr/>
          <p:nvPr/>
        </p:nvCxnSpPr>
        <p:spPr>
          <a:xfrm>
            <a:off x="3428997" y="1496721"/>
            <a:ext cx="1" cy="180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מחבר חץ ישר 45"/>
          <p:cNvCxnSpPr/>
          <p:nvPr/>
        </p:nvCxnSpPr>
        <p:spPr>
          <a:xfrm>
            <a:off x="3428997" y="1991108"/>
            <a:ext cx="1" cy="180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מחבר חץ ישר 46"/>
          <p:cNvCxnSpPr/>
          <p:nvPr/>
        </p:nvCxnSpPr>
        <p:spPr>
          <a:xfrm>
            <a:off x="3428997" y="2474018"/>
            <a:ext cx="1" cy="180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מחבר חץ ישר 47"/>
          <p:cNvCxnSpPr/>
          <p:nvPr/>
        </p:nvCxnSpPr>
        <p:spPr>
          <a:xfrm>
            <a:off x="3428997" y="2969968"/>
            <a:ext cx="1" cy="180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מחבר חץ ישר 48"/>
          <p:cNvCxnSpPr/>
          <p:nvPr/>
        </p:nvCxnSpPr>
        <p:spPr>
          <a:xfrm>
            <a:off x="3428997" y="3459398"/>
            <a:ext cx="1" cy="180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מחבר חץ ישר 49"/>
          <p:cNvCxnSpPr/>
          <p:nvPr/>
        </p:nvCxnSpPr>
        <p:spPr>
          <a:xfrm>
            <a:off x="3428997" y="3969213"/>
            <a:ext cx="1" cy="180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מחבר חץ ישר 50"/>
          <p:cNvCxnSpPr/>
          <p:nvPr/>
        </p:nvCxnSpPr>
        <p:spPr>
          <a:xfrm>
            <a:off x="3428997" y="4439821"/>
            <a:ext cx="1" cy="180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מחבר חץ ישר 79"/>
          <p:cNvCxnSpPr/>
          <p:nvPr/>
        </p:nvCxnSpPr>
        <p:spPr>
          <a:xfrm>
            <a:off x="3428997" y="5368783"/>
            <a:ext cx="1" cy="180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מחבר חץ ישר 80"/>
          <p:cNvCxnSpPr/>
          <p:nvPr/>
        </p:nvCxnSpPr>
        <p:spPr>
          <a:xfrm>
            <a:off x="3428997" y="5872775"/>
            <a:ext cx="1" cy="180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מחבר חץ ישר 81"/>
          <p:cNvCxnSpPr/>
          <p:nvPr/>
        </p:nvCxnSpPr>
        <p:spPr>
          <a:xfrm>
            <a:off x="3428997" y="6335782"/>
            <a:ext cx="1" cy="180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6361150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387</Words>
  <Application>Microsoft Office PowerPoint</Application>
  <PresentationFormat>נייר A4 ‏(210x297 מ"מ)</PresentationFormat>
  <Paragraphs>72</Paragraphs>
  <Slides>3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2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3</vt:i4>
      </vt:variant>
    </vt:vector>
  </HeadingPairs>
  <TitlesOfParts>
    <vt:vector size="6" baseType="lpstr">
      <vt:lpstr>Arial</vt:lpstr>
      <vt:lpstr>Calibri</vt:lpstr>
      <vt:lpstr>ערכת נושא Office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user</dc:creator>
  <cp:lastModifiedBy>User</cp:lastModifiedBy>
  <cp:revision>8</cp:revision>
  <cp:lastPrinted>2015-01-03T16:47:28Z</cp:lastPrinted>
  <dcterms:created xsi:type="dcterms:W3CDTF">2014-12-27T17:17:38Z</dcterms:created>
  <dcterms:modified xsi:type="dcterms:W3CDTF">2021-08-10T20:23:20Z</dcterms:modified>
</cp:coreProperties>
</file>