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6" r:id="rId2"/>
    <p:sldId id="285" r:id="rId3"/>
    <p:sldId id="271" r:id="rId4"/>
    <p:sldId id="274" r:id="rId5"/>
    <p:sldId id="267" r:id="rId6"/>
    <p:sldId id="268" r:id="rId7"/>
    <p:sldId id="261" r:id="rId8"/>
    <p:sldId id="275" r:id="rId9"/>
    <p:sldId id="269" r:id="rId10"/>
    <p:sldId id="264" r:id="rId11"/>
    <p:sldId id="276" r:id="rId12"/>
    <p:sldId id="262" r:id="rId13"/>
    <p:sldId id="279" r:id="rId14"/>
    <p:sldId id="278" r:id="rId15"/>
    <p:sldId id="280" r:id="rId16"/>
    <p:sldId id="277" r:id="rId17"/>
    <p:sldId id="272" r:id="rId18"/>
    <p:sldId id="273" r:id="rId19"/>
    <p:sldId id="263" r:id="rId20"/>
    <p:sldId id="282" r:id="rId21"/>
    <p:sldId id="283" r:id="rId22"/>
    <p:sldId id="270" r:id="rId23"/>
    <p:sldId id="284" r:id="rId24"/>
  </p:sldIdLst>
  <p:sldSz cx="9906000" cy="6858000" type="A4"/>
  <p:notesSz cx="6797675" cy="9928225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648" autoAdjust="0"/>
    <p:restoredTop sz="94660"/>
  </p:normalViewPr>
  <p:slideViewPr>
    <p:cSldViewPr snapToGrid="0">
      <p:cViewPr>
        <p:scale>
          <a:sx n="100" d="100"/>
          <a:sy n="100" d="100"/>
        </p:scale>
        <p:origin x="-1950" y="-3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761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1512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47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017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6809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918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3377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856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602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922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297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3F79D-11EE-4CD4-9CB5-B8B146D098C0}" type="datetimeFigureOut">
              <a:rPr lang="he-IL" smtClean="0"/>
              <a:t>י"ג/אב/תשע"ד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3C524-4502-4925-A216-8154B6E9F6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8666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6600" y="1909328"/>
            <a:ext cx="3672801" cy="269644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e-IL" sz="6000" b="1" dirty="0" smtClean="0">
                <a:cs typeface="+mj-cs"/>
              </a:rPr>
              <a:t>חוברת עזר</a:t>
            </a:r>
          </a:p>
          <a:p>
            <a:pPr algn="ctr">
              <a:lnSpc>
                <a:spcPct val="150000"/>
              </a:lnSpc>
            </a:pPr>
            <a:r>
              <a:rPr lang="he-IL" sz="6000" b="1" dirty="0" smtClean="0">
                <a:cs typeface="+mj-cs"/>
              </a:rPr>
              <a:t>לנביא מלכים</a:t>
            </a:r>
            <a:endParaRPr lang="he-IL" sz="6000" b="1" dirty="0">
              <a:cs typeface="+mj-cs"/>
            </a:endParaRPr>
          </a:p>
        </p:txBody>
      </p:sp>
      <p:sp>
        <p:nvSpPr>
          <p:cNvPr id="36" name="TextBox 29"/>
          <p:cNvSpPr txBox="1"/>
          <p:nvPr/>
        </p:nvSpPr>
        <p:spPr>
          <a:xfrm>
            <a:off x="4001458" y="6591167"/>
            <a:ext cx="19030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400" dirty="0" smtClean="0">
                <a:cs typeface="+mj-cs"/>
              </a:rPr>
              <a:t>©כל הזכויות שמורות </a:t>
            </a:r>
            <a:r>
              <a:rPr lang="he-IL" sz="1400" dirty="0" err="1" smtClean="0">
                <a:cs typeface="+mj-cs"/>
              </a:rPr>
              <a:t>לש.ו</a:t>
            </a:r>
            <a:r>
              <a:rPr lang="he-IL" sz="1400" dirty="0" smtClean="0">
                <a:cs typeface="+mj-cs"/>
              </a:rPr>
              <a:t>.</a:t>
            </a:r>
            <a:endParaRPr lang="he-IL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801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550" y="110633"/>
            <a:ext cx="255390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י"ח </a:t>
            </a:r>
            <a:r>
              <a:rPr lang="he-IL" b="1" dirty="0">
                <a:solidFill>
                  <a:prstClr val="black"/>
                </a:solidFill>
                <a:cs typeface="Times New Roman" panose="02020603050405020304" pitchFamily="18" charset="0"/>
              </a:rPr>
              <a:t>(2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5232" y="1498196"/>
            <a:ext cx="98296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>
                <a:cs typeface="+mj-cs"/>
              </a:rPr>
              <a:t>אליהו הנביא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1663" y="1812989"/>
            <a:ext cx="223009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12 אבנים = כנגד 12 </a:t>
            </a:r>
            <a:r>
              <a:rPr lang="he-IL" sz="1400" smtClean="0">
                <a:cs typeface="+mj-cs"/>
              </a:rPr>
              <a:t>שבטי ישראל</a:t>
            </a:r>
            <a:endParaRPr lang="he-IL" sz="1400" dirty="0" smtClean="0"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0736" y="2127782"/>
            <a:ext cx="15119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הפר על עצים ללא אש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49440" y="2442575"/>
            <a:ext cx="161454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עשה תעלה סביב המזבח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09552" y="2757368"/>
            <a:ext cx="149432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4 כדי מים </a:t>
            </a:r>
            <a:r>
              <a:rPr lang="en-US" sz="1400" dirty="0" smtClean="0">
                <a:cs typeface="+mj-cs"/>
              </a:rPr>
              <a:t>X</a:t>
            </a:r>
            <a:r>
              <a:rPr lang="he-IL" sz="1400" dirty="0" smtClean="0">
                <a:cs typeface="+mj-cs"/>
              </a:rPr>
              <a:t> 3 פעמים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97581" y="3386951"/>
            <a:ext cx="231826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יורדת אש ואוכלת: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את הפר (העולה)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את העצים.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את האבנים.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את העפר והמים אשר בתעלה.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22313" y="1559444"/>
            <a:ext cx="123142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>
                <a:cs typeface="+mj-cs"/>
              </a:rPr>
              <a:t>450 נביאי הבעל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2050" y="2166625"/>
            <a:ext cx="151195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הפר על עצים ללא אש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2283" y="2477461"/>
            <a:ext cx="169148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המזבח חלול ובתוכו </a:t>
            </a:r>
            <a:r>
              <a:rPr lang="he-IL" sz="1400" dirty="0" err="1" smtClean="0">
                <a:cs typeface="+mj-cs"/>
              </a:rPr>
              <a:t>חיאל</a:t>
            </a:r>
            <a:endParaRPr lang="he-IL" sz="1400" dirty="0" smtClean="0"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48438" y="2788297"/>
            <a:ext cx="237917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מהבוקר עד הצהריים = "הבעל עננו"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76591" y="3099135"/>
            <a:ext cx="392287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מהצהריים עד אחר הצהריים = עשו עצמם כאילו הם מתנבאים.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86547" y="3072161"/>
            <a:ext cx="214033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מתפלל לה' אחר הצהריים.</a:t>
            </a:r>
          </a:p>
        </p:txBody>
      </p:sp>
      <p:sp>
        <p:nvSpPr>
          <p:cNvPr id="30" name="מלבן 29"/>
          <p:cNvSpPr/>
          <p:nvPr/>
        </p:nvSpPr>
        <p:spPr>
          <a:xfrm>
            <a:off x="2377440" y="642627"/>
            <a:ext cx="758536" cy="758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מלבן 30"/>
          <p:cNvSpPr/>
          <p:nvPr/>
        </p:nvSpPr>
        <p:spPr>
          <a:xfrm>
            <a:off x="7058758" y="642627"/>
            <a:ext cx="758536" cy="758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TextBox 24"/>
          <p:cNvSpPr txBox="1"/>
          <p:nvPr/>
        </p:nvSpPr>
        <p:spPr>
          <a:xfrm>
            <a:off x="6590681" y="1867221"/>
            <a:ext cx="169469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לקחו הראשונים את הפר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98842" y="3406912"/>
            <a:ext cx="2266966" cy="160043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u="sng" dirty="0" smtClean="0">
                <a:cs typeface="+mj-cs"/>
              </a:rPr>
              <a:t>אליהו</a:t>
            </a:r>
            <a:r>
              <a:rPr lang="he-IL" sz="1400" u="sng" dirty="0" smtClean="0">
                <a:cs typeface="+mj-cs"/>
              </a:rPr>
              <a:t>: תצעקו יותר חזק כי אולי...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לא שמע.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מדבר עם מישהו.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עסוק במשהו אחר.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מתייעץ עם היועצים.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אולי חוש השמיעה שלו נפגע.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הוא ישן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42954" y="5471607"/>
            <a:ext cx="114165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האמת עם אליהו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42954" y="5724676"/>
            <a:ext cx="232307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"ה' הוא האלוקים, ה' הוא האלוקים"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90550" y="6074788"/>
            <a:ext cx="298992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להוריד את 450 נביאי הבעל לנחל קישון.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להרוג אותם שם.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8101" y="5642355"/>
            <a:ext cx="344677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בגלל </a:t>
            </a:r>
            <a:r>
              <a:rPr lang="he-IL" sz="1400" dirty="0" err="1" smtClean="0">
                <a:cs typeface="+mj-cs"/>
              </a:rPr>
              <a:t>שבנ"י</a:t>
            </a:r>
            <a:r>
              <a:rPr lang="he-IL" sz="1400" dirty="0" smtClean="0">
                <a:cs typeface="+mj-cs"/>
              </a:rPr>
              <a:t> חזרו בתשובה – אפשר להוריד גשם.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לך תאכל ותשתה כי עוד מעט ירד גשם.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48961" y="5405119"/>
            <a:ext cx="55816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smtClean="0">
                <a:cs typeface="+mj-cs"/>
              </a:rPr>
              <a:t>אליהו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7574" y="5405119"/>
            <a:ext cx="47801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err="1" smtClean="0">
                <a:cs typeface="+mj-cs"/>
              </a:rPr>
              <a:t>בנ"י</a:t>
            </a:r>
            <a:endParaRPr lang="he-IL" sz="1400" b="1" dirty="0" smtClean="0">
              <a:cs typeface="+mj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93137" y="5405119"/>
            <a:ext cx="54534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smtClean="0">
                <a:cs typeface="+mj-cs"/>
              </a:rPr>
              <a:t>אחאב</a:t>
            </a:r>
          </a:p>
        </p:txBody>
      </p:sp>
      <p:cxnSp>
        <p:nvCxnSpPr>
          <p:cNvPr id="12" name="מחבר חץ ישר 11"/>
          <p:cNvCxnSpPr/>
          <p:nvPr/>
        </p:nvCxnSpPr>
        <p:spPr>
          <a:xfrm>
            <a:off x="1227666" y="5721295"/>
            <a:ext cx="29294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מחבר חץ ישר 35"/>
          <p:cNvCxnSpPr/>
          <p:nvPr/>
        </p:nvCxnSpPr>
        <p:spPr>
          <a:xfrm>
            <a:off x="1236073" y="5973184"/>
            <a:ext cx="29294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מחבר חץ ישר 36"/>
          <p:cNvCxnSpPr/>
          <p:nvPr/>
        </p:nvCxnSpPr>
        <p:spPr>
          <a:xfrm flipH="1">
            <a:off x="1266334" y="6519641"/>
            <a:ext cx="29294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>
          <a:xfrm flipV="1">
            <a:off x="4908731" y="5678960"/>
            <a:ext cx="398974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מחבר ישר 21"/>
          <p:cNvCxnSpPr/>
          <p:nvPr/>
        </p:nvCxnSpPr>
        <p:spPr>
          <a:xfrm>
            <a:off x="482600" y="5190062"/>
            <a:ext cx="8940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6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550" y="195303"/>
            <a:ext cx="255390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י"ח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02812" y="1460329"/>
            <a:ext cx="194155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עולה לראש הר הכרמל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90417" y="1766014"/>
            <a:ext cx="236635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יושב כשראשו בין רגליו ומתפלל לה'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73960" y="2073791"/>
            <a:ext cx="199926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שולח את נערו 7 פעמים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24130" y="2393806"/>
            <a:ext cx="309892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בפעם השביעית הנער רואה ענן קטן בגודל כף יד.</a:t>
            </a:r>
          </a:p>
        </p:txBody>
      </p:sp>
      <p:cxnSp>
        <p:nvCxnSpPr>
          <p:cNvPr id="33" name="מחבר ישר 32"/>
          <p:cNvCxnSpPr/>
          <p:nvPr/>
        </p:nvCxnSpPr>
        <p:spPr>
          <a:xfrm flipH="1">
            <a:off x="2693290" y="2886847"/>
            <a:ext cx="41803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18850" y="2984329"/>
            <a:ext cx="1967205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עד שאחאב קושר את הסוסים</a:t>
            </a:r>
            <a:r>
              <a:rPr lang="en-US" sz="1400" dirty="0" smtClean="0">
                <a:cs typeface="+mj-cs"/>
              </a:rPr>
              <a:t>;</a:t>
            </a:r>
            <a:endParaRPr lang="he-IL" sz="1400" dirty="0" smtClean="0"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חשכו השמים.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התרבו העננים.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רוח החלה לנשוב.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גשם </a:t>
            </a:r>
            <a:r>
              <a:rPr lang="he-IL" sz="1400" b="1" u="sng" dirty="0" smtClean="0">
                <a:cs typeface="+mj-cs"/>
              </a:rPr>
              <a:t>חזק</a:t>
            </a:r>
            <a:r>
              <a:rPr lang="he-IL" sz="1400" dirty="0" smtClean="0">
                <a:cs typeface="+mj-cs"/>
              </a:rPr>
              <a:t> החל לרדת.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54603" y="4315739"/>
            <a:ext cx="245772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הספיק להגיע וללכת לפני אחאב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56959" y="4680291"/>
            <a:ext cx="165301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חלק כבוד למלכות</a:t>
            </a:r>
          </a:p>
        </p:txBody>
      </p:sp>
    </p:spTree>
    <p:extLst>
      <p:ext uri="{BB962C8B-B14F-4D97-AF65-F5344CB8AC3E}">
        <p14:creationId xmlns:p14="http://schemas.microsoft.com/office/powerpoint/2010/main" val="29121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16328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95428" y="650341"/>
            <a:ext cx="1659429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600" b="1" dirty="0">
                <a:cs typeface="+mj-cs"/>
              </a:rPr>
              <a:t>מלך ישראל = אחאב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44071" y="6191852"/>
            <a:ext cx="1563248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600" b="1" dirty="0" smtClean="0">
                <a:cs typeface="+mj-cs"/>
              </a:rPr>
              <a:t>מלך ארם = בן הדד</a:t>
            </a:r>
            <a:endParaRPr lang="he-IL" sz="1600" b="1" dirty="0">
              <a:cs typeface="+mj-cs"/>
            </a:endParaRPr>
          </a:p>
        </p:txBody>
      </p:sp>
      <p:cxnSp>
        <p:nvCxnSpPr>
          <p:cNvPr id="44" name="מחבר חץ ישר 43"/>
          <p:cNvCxnSpPr/>
          <p:nvPr/>
        </p:nvCxnSpPr>
        <p:spPr>
          <a:xfrm flipV="1">
            <a:off x="8463649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מחבר חץ ישר 44"/>
          <p:cNvCxnSpPr/>
          <p:nvPr/>
        </p:nvCxnSpPr>
        <p:spPr>
          <a:xfrm flipV="1">
            <a:off x="7912462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מחבר חץ ישר 45"/>
          <p:cNvCxnSpPr/>
          <p:nvPr/>
        </p:nvCxnSpPr>
        <p:spPr>
          <a:xfrm flipV="1">
            <a:off x="7361276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מחבר חץ ישר 46"/>
          <p:cNvCxnSpPr/>
          <p:nvPr/>
        </p:nvCxnSpPr>
        <p:spPr>
          <a:xfrm>
            <a:off x="8188055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מחבר חץ ישר 47"/>
          <p:cNvCxnSpPr/>
          <p:nvPr/>
        </p:nvCxnSpPr>
        <p:spPr>
          <a:xfrm>
            <a:off x="7636869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16200000">
            <a:off x="8071582" y="5482324"/>
            <a:ext cx="1016625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מבקש  4 דברים</a:t>
            </a:r>
            <a:endParaRPr lang="he-IL" sz="1200" dirty="0">
              <a:cs typeface="+mj-cs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6941686" y="5014202"/>
            <a:ext cx="2124300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מבקש את "מחמד עיניך"- ספר התורה</a:t>
            </a:r>
            <a:endParaRPr lang="he-IL" sz="1200" dirty="0"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5243531" y="3891033"/>
            <a:ext cx="4368505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עפר שומרון לא יספיק לכפות הידיים של כל החילים שלי, ובוודאי אני ינצח אותך"</a:t>
            </a:r>
            <a:endParaRPr lang="he-IL" sz="1200" dirty="0">
              <a:cs typeface="+mj-cs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6436775" y="1716753"/>
            <a:ext cx="1487908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"אל יתהלל חוגר כמפתח"</a:t>
            </a:r>
            <a:endParaRPr lang="he-IL" sz="1200" dirty="0">
              <a:cs typeface="+mj-cs"/>
            </a:endParaRPr>
          </a:p>
        </p:txBody>
      </p:sp>
      <p:sp>
        <p:nvSpPr>
          <p:cNvPr id="54" name="TextBox 53"/>
          <p:cNvSpPr txBox="1"/>
          <p:nvPr/>
        </p:nvSpPr>
        <p:spPr>
          <a:xfrm rot="16200000">
            <a:off x="8042248" y="1233447"/>
            <a:ext cx="521297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מסכים</a:t>
            </a:r>
            <a:endParaRPr lang="he-IL" sz="1200" dirty="0">
              <a:cs typeface="+mj-cs"/>
            </a:endParaRPr>
          </a:p>
        </p:txBody>
      </p:sp>
      <p:sp>
        <p:nvSpPr>
          <p:cNvPr id="55" name="TextBox 54"/>
          <p:cNvSpPr txBox="1"/>
          <p:nvPr/>
        </p:nvSpPr>
        <p:spPr>
          <a:xfrm rot="16200000">
            <a:off x="7366185" y="1322413"/>
            <a:ext cx="699229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לא מסכים</a:t>
            </a:r>
            <a:endParaRPr lang="he-IL" sz="1200" dirty="0">
              <a:cs typeface="+mj-cs"/>
            </a:endParaRPr>
          </a:p>
        </p:txBody>
      </p:sp>
      <p:cxnSp>
        <p:nvCxnSpPr>
          <p:cNvPr id="57" name="מחבר חץ ישר 56"/>
          <p:cNvCxnSpPr/>
          <p:nvPr/>
        </p:nvCxnSpPr>
        <p:spPr>
          <a:xfrm>
            <a:off x="7073244" y="1107740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052703" y="825706"/>
            <a:ext cx="878767" cy="95410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כסף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זהב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נשים 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ילדים</a:t>
            </a:r>
            <a:endParaRPr lang="he-IL" sz="1400" dirty="0">
              <a:cs typeface="+mj-cs"/>
            </a:endParaRPr>
          </a:p>
        </p:txBody>
      </p:sp>
      <p:grpSp>
        <p:nvGrpSpPr>
          <p:cNvPr id="13" name="קבוצה 12"/>
          <p:cNvGrpSpPr/>
          <p:nvPr/>
        </p:nvGrpSpPr>
        <p:grpSpPr>
          <a:xfrm>
            <a:off x="1532124" y="825706"/>
            <a:ext cx="1956078" cy="939667"/>
            <a:chOff x="1456595" y="829907"/>
            <a:chExt cx="1956078" cy="939667"/>
          </a:xfrm>
        </p:grpSpPr>
        <p:sp>
          <p:nvSpPr>
            <p:cNvPr id="63" name="TextBox 62"/>
            <p:cNvSpPr txBox="1"/>
            <p:nvPr/>
          </p:nvSpPr>
          <p:spPr>
            <a:xfrm>
              <a:off x="1489251" y="829907"/>
              <a:ext cx="1861407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he-IL" sz="1400" dirty="0" smtClean="0">
                  <a:cs typeface="+mj-cs"/>
                </a:rPr>
                <a:t>"מחמד עיניך" - ספר התורה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162511" y="1137684"/>
              <a:ext cx="514886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he-IL" sz="1400" dirty="0" smtClean="0">
                  <a:cs typeface="+mj-cs"/>
                </a:rPr>
                <a:t>זקנים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603865" y="1461797"/>
              <a:ext cx="1632178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he-IL" sz="1400" dirty="0" smtClean="0">
                  <a:cs typeface="+mj-cs"/>
                </a:rPr>
                <a:t>"לא תאבה" - לא תסכים</a:t>
              </a:r>
            </a:p>
          </p:txBody>
        </p:sp>
        <p:cxnSp>
          <p:nvCxnSpPr>
            <p:cNvPr id="112" name="מחבר חץ ישר 111"/>
            <p:cNvCxnSpPr/>
            <p:nvPr/>
          </p:nvCxnSpPr>
          <p:spPr>
            <a:xfrm>
              <a:off x="2407896" y="1063126"/>
              <a:ext cx="0" cy="1793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מחבר חץ ישר 125"/>
            <p:cNvCxnSpPr/>
            <p:nvPr/>
          </p:nvCxnSpPr>
          <p:spPr>
            <a:xfrm>
              <a:off x="2407896" y="1384435"/>
              <a:ext cx="0" cy="1793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מלבן 11"/>
            <p:cNvSpPr/>
            <p:nvPr/>
          </p:nvSpPr>
          <p:spPr>
            <a:xfrm>
              <a:off x="1456595" y="833027"/>
              <a:ext cx="1956078" cy="936547"/>
            </a:xfrm>
            <a:prstGeom prst="rect">
              <a:avLst/>
            </a:prstGeom>
            <a:noFill/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716925" y="56515"/>
            <a:ext cx="23535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96354" y="5548872"/>
            <a:ext cx="100540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אתה – אחאב.</a:t>
            </a:r>
            <a:endParaRPr lang="he-IL" sz="1400" dirty="0">
              <a:cs typeface="+mj-cs"/>
            </a:endParaRPr>
          </a:p>
        </p:txBody>
      </p:sp>
      <p:sp>
        <p:nvSpPr>
          <p:cNvPr id="28" name="מלבן 27"/>
          <p:cNvSpPr/>
          <p:nvPr/>
        </p:nvSpPr>
        <p:spPr>
          <a:xfrm>
            <a:off x="3493918" y="3851768"/>
            <a:ext cx="1172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b="1" dirty="0" err="1">
                <a:solidFill>
                  <a:prstClr val="black"/>
                </a:solidFill>
                <a:cs typeface="+mj-cs"/>
              </a:rPr>
              <a:t>מיכיהו</a:t>
            </a:r>
            <a:r>
              <a:rPr lang="he-IL" sz="1400" b="1" dirty="0">
                <a:solidFill>
                  <a:prstClr val="black"/>
                </a:solidFill>
                <a:cs typeface="+mj-cs"/>
              </a:rPr>
              <a:t> בן ימלא</a:t>
            </a:r>
          </a:p>
        </p:txBody>
      </p:sp>
      <p:sp>
        <p:nvSpPr>
          <p:cNvPr id="29" name="מלבן 28"/>
          <p:cNvSpPr/>
          <p:nvPr/>
        </p:nvSpPr>
        <p:spPr>
          <a:xfrm>
            <a:off x="659604" y="3851768"/>
            <a:ext cx="545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b="1" dirty="0">
                <a:solidFill>
                  <a:prstClr val="black"/>
                </a:solidFill>
                <a:cs typeface="+mj-cs"/>
              </a:rPr>
              <a:t>אחאב</a:t>
            </a:r>
          </a:p>
        </p:txBody>
      </p:sp>
      <p:sp>
        <p:nvSpPr>
          <p:cNvPr id="30" name="מלבן 29"/>
          <p:cNvSpPr/>
          <p:nvPr/>
        </p:nvSpPr>
        <p:spPr>
          <a:xfrm>
            <a:off x="2498332" y="3774674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sz="1400" dirty="0">
                <a:solidFill>
                  <a:prstClr val="black"/>
                </a:solidFill>
                <a:cs typeface="+mj-cs"/>
              </a:rPr>
              <a:t>אתה תנצח</a:t>
            </a:r>
          </a:p>
        </p:txBody>
      </p:sp>
      <p:sp>
        <p:nvSpPr>
          <p:cNvPr id="31" name="מלבן 30"/>
          <p:cNvSpPr/>
          <p:nvPr/>
        </p:nvSpPr>
        <p:spPr>
          <a:xfrm>
            <a:off x="1487079" y="4091113"/>
            <a:ext cx="8242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sz="1400" dirty="0">
                <a:solidFill>
                  <a:prstClr val="black"/>
                </a:solidFill>
                <a:cs typeface="+mj-cs"/>
              </a:rPr>
              <a:t>מי ראשון?</a:t>
            </a:r>
          </a:p>
        </p:txBody>
      </p:sp>
      <p:sp>
        <p:nvSpPr>
          <p:cNvPr id="32" name="מלבן 31"/>
          <p:cNvSpPr/>
          <p:nvPr/>
        </p:nvSpPr>
        <p:spPr>
          <a:xfrm>
            <a:off x="1370042" y="4432952"/>
            <a:ext cx="25393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e-IL" sz="1400" u="sng" dirty="0">
                <a:solidFill>
                  <a:prstClr val="black"/>
                </a:solidFill>
                <a:cs typeface="+mj-cs"/>
              </a:rPr>
              <a:t>נערי שרי </a:t>
            </a:r>
            <a:r>
              <a:rPr lang="he-IL" sz="1400" u="sng" dirty="0" smtClean="0">
                <a:solidFill>
                  <a:prstClr val="black"/>
                </a:solidFill>
                <a:cs typeface="+mj-cs"/>
              </a:rPr>
              <a:t>המדינות</a:t>
            </a:r>
            <a:r>
              <a:rPr lang="en-US" sz="1400" u="sng" dirty="0" smtClean="0">
                <a:solidFill>
                  <a:prstClr val="black"/>
                </a:solidFill>
                <a:cs typeface="+mj-cs"/>
              </a:rPr>
              <a:t>;</a:t>
            </a:r>
            <a:endParaRPr lang="he-IL" sz="1400" u="sng" dirty="0">
              <a:solidFill>
                <a:prstClr val="black"/>
              </a:solidFill>
              <a:cs typeface="+mj-cs"/>
            </a:endParaRPr>
          </a:p>
          <a:p>
            <a:pPr lvl="0" algn="ctr"/>
            <a:r>
              <a:rPr lang="he-IL" sz="1400" dirty="0" smtClean="0">
                <a:solidFill>
                  <a:prstClr val="black"/>
                </a:solidFill>
                <a:cs typeface="+mj-cs"/>
              </a:rPr>
              <a:t>בניהם 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של שרי המדינות שבארץ ישראל</a:t>
            </a:r>
          </a:p>
          <a:p>
            <a:pPr lvl="0" algn="ctr"/>
            <a:r>
              <a:rPr lang="he-IL" sz="1400" dirty="0">
                <a:solidFill>
                  <a:prstClr val="black"/>
                </a:solidFill>
                <a:cs typeface="+mj-cs"/>
              </a:rPr>
              <a:t>שהיו נתונים תחת ידו של אחאב.</a:t>
            </a:r>
          </a:p>
        </p:txBody>
      </p:sp>
      <p:sp>
        <p:nvSpPr>
          <p:cNvPr id="33" name="מלבן 32"/>
          <p:cNvSpPr/>
          <p:nvPr/>
        </p:nvSpPr>
        <p:spPr>
          <a:xfrm>
            <a:off x="1487079" y="5231078"/>
            <a:ext cx="8066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sz="1400" dirty="0">
                <a:solidFill>
                  <a:prstClr val="black"/>
                </a:solidFill>
                <a:cs typeface="+mj-cs"/>
              </a:rPr>
              <a:t>מי בראש?</a:t>
            </a:r>
          </a:p>
        </p:txBody>
      </p:sp>
      <p:sp>
        <p:nvSpPr>
          <p:cNvPr id="34" name="מלבן 33"/>
          <p:cNvSpPr/>
          <p:nvPr/>
        </p:nvSpPr>
        <p:spPr>
          <a:xfrm>
            <a:off x="4793523" y="3437160"/>
            <a:ext cx="635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b="1" dirty="0" smtClean="0">
                <a:solidFill>
                  <a:prstClr val="black"/>
                </a:solidFill>
                <a:cs typeface="+mj-cs"/>
              </a:rPr>
              <a:t>הקב"ה</a:t>
            </a:r>
            <a:endParaRPr lang="he-IL" sz="1400" b="1" dirty="0">
              <a:solidFill>
                <a:prstClr val="black"/>
              </a:solidFill>
              <a:cs typeface="+mj-cs"/>
            </a:endParaRPr>
          </a:p>
        </p:txBody>
      </p:sp>
      <p:cxnSp>
        <p:nvCxnSpPr>
          <p:cNvPr id="5" name="מחבר חץ ישר 4"/>
          <p:cNvCxnSpPr>
            <a:stCxn id="34" idx="2"/>
            <a:endCxn id="28" idx="3"/>
          </p:cNvCxnSpPr>
          <p:nvPr/>
        </p:nvCxnSpPr>
        <p:spPr>
          <a:xfrm flipH="1">
            <a:off x="4666034" y="3744937"/>
            <a:ext cx="445044" cy="2607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 flipH="1">
            <a:off x="1559996" y="4005656"/>
            <a:ext cx="16583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מחבר חץ ישר 38"/>
          <p:cNvCxnSpPr/>
          <p:nvPr/>
        </p:nvCxnSpPr>
        <p:spPr>
          <a:xfrm>
            <a:off x="1559996" y="4308893"/>
            <a:ext cx="16583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מחבר חץ ישר 39"/>
          <p:cNvCxnSpPr/>
          <p:nvPr/>
        </p:nvCxnSpPr>
        <p:spPr>
          <a:xfrm flipH="1">
            <a:off x="1370042" y="4661552"/>
            <a:ext cx="248404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מחבר חץ ישר 52"/>
          <p:cNvCxnSpPr/>
          <p:nvPr/>
        </p:nvCxnSpPr>
        <p:spPr>
          <a:xfrm>
            <a:off x="1559996" y="5445543"/>
            <a:ext cx="16583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מחבר חץ ישר 55"/>
          <p:cNvCxnSpPr/>
          <p:nvPr/>
        </p:nvCxnSpPr>
        <p:spPr>
          <a:xfrm flipH="1">
            <a:off x="1559996" y="5771646"/>
            <a:ext cx="16583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58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48349" y="315108"/>
            <a:ext cx="1659429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600" b="1" dirty="0">
                <a:cs typeface="+mj-cs"/>
              </a:rPr>
              <a:t>מלך ישראל = אחאב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101206" y="5881620"/>
            <a:ext cx="1563248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600" b="1" dirty="0">
                <a:cs typeface="+mj-cs"/>
              </a:rPr>
              <a:t>מלך ארם = בן הדד</a:t>
            </a:r>
          </a:p>
        </p:txBody>
      </p:sp>
      <p:sp>
        <p:nvSpPr>
          <p:cNvPr id="53" name="TextBox 52"/>
          <p:cNvSpPr txBox="1"/>
          <p:nvPr/>
        </p:nvSpPr>
        <p:spPr>
          <a:xfrm rot="16200000">
            <a:off x="7449864" y="1357629"/>
            <a:ext cx="1390124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232 נערי שרי המדינות</a:t>
            </a:r>
            <a:endParaRPr lang="he-IL" sz="1200" dirty="0">
              <a:cs typeface="+mj-cs"/>
            </a:endParaRPr>
          </a:p>
        </p:txBody>
      </p:sp>
      <p:cxnSp>
        <p:nvCxnSpPr>
          <p:cNvPr id="56" name="מחבר חץ ישר 55"/>
          <p:cNvCxnSpPr/>
          <p:nvPr/>
        </p:nvCxnSpPr>
        <p:spPr>
          <a:xfrm flipH="1">
            <a:off x="8066367" y="797508"/>
            <a:ext cx="6035" cy="502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מחבר חץ ישר 58"/>
          <p:cNvCxnSpPr/>
          <p:nvPr/>
        </p:nvCxnSpPr>
        <p:spPr>
          <a:xfrm>
            <a:off x="7765896" y="797508"/>
            <a:ext cx="0" cy="502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6200000">
            <a:off x="6937018" y="1565218"/>
            <a:ext cx="1805302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7,000 איש שלא השתחוו לבעל</a:t>
            </a:r>
            <a:endParaRPr lang="he-IL" sz="1200" dirty="0">
              <a:cs typeface="+mj-cs"/>
            </a:endParaRPr>
          </a:p>
        </p:txBody>
      </p:sp>
      <p:cxnSp>
        <p:nvCxnSpPr>
          <p:cNvPr id="77" name="מחבר חץ ישר 76"/>
          <p:cNvCxnSpPr/>
          <p:nvPr/>
        </p:nvCxnSpPr>
        <p:spPr>
          <a:xfrm flipV="1">
            <a:off x="7493238" y="749591"/>
            <a:ext cx="0" cy="5021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 rot="16200000">
            <a:off x="7010343" y="5180255"/>
            <a:ext cx="1096775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200" dirty="0" smtClean="0">
                <a:cs typeface="+mj-cs"/>
              </a:rPr>
              <a:t>חילי ארם יוצאים</a:t>
            </a:r>
            <a:endParaRPr lang="he-IL" sz="1200" dirty="0">
              <a:cs typeface="+mj-cs"/>
            </a:endParaRPr>
          </a:p>
        </p:txBody>
      </p:sp>
      <p:sp>
        <p:nvSpPr>
          <p:cNvPr id="80" name="מלבן 79"/>
          <p:cNvSpPr/>
          <p:nvPr/>
        </p:nvSpPr>
        <p:spPr>
          <a:xfrm>
            <a:off x="4356282" y="5732295"/>
            <a:ext cx="17145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אנשים יצאו משומרון</a:t>
            </a:r>
          </a:p>
        </p:txBody>
      </p:sp>
      <p:sp>
        <p:nvSpPr>
          <p:cNvPr id="81" name="מלבן 80"/>
          <p:cNvSpPr/>
          <p:nvPr/>
        </p:nvSpPr>
        <p:spPr>
          <a:xfrm>
            <a:off x="5084615" y="5973055"/>
            <a:ext cx="9861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אם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לשלום – </a:t>
            </a:r>
            <a:endParaRPr lang="he-IL" sz="1400" dirty="0">
              <a:cs typeface="+mj-cs"/>
            </a:endParaRPr>
          </a:p>
        </p:txBody>
      </p:sp>
      <p:sp>
        <p:nvSpPr>
          <p:cNvPr id="94" name="מלבן 93"/>
          <p:cNvSpPr/>
          <p:nvPr/>
        </p:nvSpPr>
        <p:spPr>
          <a:xfrm>
            <a:off x="4035475" y="5973055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(מושפלים לשבי) </a:t>
            </a:r>
            <a:endParaRPr lang="he-IL" sz="1400" dirty="0">
              <a:cs typeface="+mj-cs"/>
            </a:endParaRPr>
          </a:p>
        </p:txBody>
      </p:sp>
      <p:sp>
        <p:nvSpPr>
          <p:cNvPr id="95" name="מלבן 94"/>
          <p:cNvSpPr/>
          <p:nvPr/>
        </p:nvSpPr>
        <p:spPr>
          <a:xfrm>
            <a:off x="2375509" y="5973055"/>
            <a:ext cx="11512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תפסו אותם מהר</a:t>
            </a:r>
          </a:p>
        </p:txBody>
      </p:sp>
      <p:sp>
        <p:nvSpPr>
          <p:cNvPr id="96" name="מלבן 95"/>
          <p:cNvSpPr/>
          <p:nvPr/>
        </p:nvSpPr>
        <p:spPr>
          <a:xfrm>
            <a:off x="5166368" y="6218302"/>
            <a:ext cx="9044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אם למלחמה</a:t>
            </a:r>
            <a:endParaRPr lang="he-IL" sz="1400" dirty="0">
              <a:cs typeface="+mj-cs"/>
            </a:endParaRPr>
          </a:p>
        </p:txBody>
      </p:sp>
      <p:sp>
        <p:nvSpPr>
          <p:cNvPr id="101" name="מלבן 100"/>
          <p:cNvSpPr/>
          <p:nvPr/>
        </p:nvSpPr>
        <p:spPr>
          <a:xfrm>
            <a:off x="2379516" y="6218302"/>
            <a:ext cx="1143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תפסו אותם לאט</a:t>
            </a:r>
          </a:p>
        </p:txBody>
      </p:sp>
      <p:sp>
        <p:nvSpPr>
          <p:cNvPr id="58" name="מלבן 57"/>
          <p:cNvSpPr/>
          <p:nvPr/>
        </p:nvSpPr>
        <p:spPr>
          <a:xfrm>
            <a:off x="2323991" y="1055461"/>
            <a:ext cx="22725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e-IL" sz="1400" b="1" u="sng" dirty="0" smtClean="0">
                <a:solidFill>
                  <a:prstClr val="black"/>
                </a:solidFill>
                <a:cs typeface="+mj-cs"/>
              </a:rPr>
              <a:t>תוצאות </a:t>
            </a:r>
            <a:r>
              <a:rPr lang="he-IL" sz="1400" b="1" u="sng" dirty="0">
                <a:solidFill>
                  <a:prstClr val="black"/>
                </a:solidFill>
                <a:cs typeface="+mj-cs"/>
              </a:rPr>
              <a:t>מלחמה א':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חיילי ארם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התחילו לברוח.</a:t>
            </a:r>
            <a:endParaRPr lang="he-IL" sz="1400" dirty="0">
              <a:solidFill>
                <a:prstClr val="black"/>
              </a:solidFill>
              <a:cs typeface="+mj-cs"/>
            </a:endParaRP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בן הדד ברח.</a:t>
            </a:r>
          </a:p>
        </p:txBody>
      </p:sp>
      <p:sp>
        <p:nvSpPr>
          <p:cNvPr id="60" name="מלבן 59"/>
          <p:cNvSpPr/>
          <p:nvPr/>
        </p:nvSpPr>
        <p:spPr>
          <a:xfrm>
            <a:off x="1238957" y="2009327"/>
            <a:ext cx="33511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e-IL" sz="1400" b="1" u="sng" dirty="0">
                <a:solidFill>
                  <a:prstClr val="black"/>
                </a:solidFill>
                <a:cs typeface="+mj-cs"/>
              </a:rPr>
              <a:t>יועציו של בן הדד: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כביכול הקב"ה עוזר רק בהרים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המלכים אינם מסכנים את עצמם.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יהיה חיילים כמספר הנופלים במלחמה הקודמת.</a:t>
            </a:r>
          </a:p>
        </p:txBody>
      </p:sp>
      <p:cxnSp>
        <p:nvCxnSpPr>
          <p:cNvPr id="7" name="מחבר ישר 6"/>
          <p:cNvCxnSpPr/>
          <p:nvPr/>
        </p:nvCxnSpPr>
        <p:spPr>
          <a:xfrm>
            <a:off x="595993" y="3318498"/>
            <a:ext cx="51960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מחבר ישר 8"/>
          <p:cNvCxnSpPr/>
          <p:nvPr/>
        </p:nvCxnSpPr>
        <p:spPr>
          <a:xfrm flipV="1">
            <a:off x="5792049" y="968952"/>
            <a:ext cx="0" cy="23495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מחבר חץ ישר 14"/>
          <p:cNvCxnSpPr/>
          <p:nvPr/>
        </p:nvCxnSpPr>
        <p:spPr>
          <a:xfrm flipH="1">
            <a:off x="3563158" y="6126943"/>
            <a:ext cx="5038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מחבר חץ ישר 65"/>
          <p:cNvCxnSpPr/>
          <p:nvPr/>
        </p:nvCxnSpPr>
        <p:spPr>
          <a:xfrm flipH="1">
            <a:off x="3563158" y="6372190"/>
            <a:ext cx="5038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מחבר חץ ישר 16"/>
          <p:cNvCxnSpPr>
            <a:stCxn id="80" idx="3"/>
          </p:cNvCxnSpPr>
          <p:nvPr/>
        </p:nvCxnSpPr>
        <p:spPr>
          <a:xfrm>
            <a:off x="6070782" y="5886184"/>
            <a:ext cx="977525" cy="1801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מחבר חץ ישר 18"/>
          <p:cNvCxnSpPr>
            <a:stCxn id="43" idx="1"/>
          </p:cNvCxnSpPr>
          <p:nvPr/>
        </p:nvCxnSpPr>
        <p:spPr>
          <a:xfrm flipH="1">
            <a:off x="6147707" y="6050897"/>
            <a:ext cx="953499" cy="2000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מחבר ישר 25"/>
          <p:cNvCxnSpPr/>
          <p:nvPr/>
        </p:nvCxnSpPr>
        <p:spPr>
          <a:xfrm>
            <a:off x="6005513" y="6142294"/>
            <a:ext cx="142194" cy="1086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 flipV="1">
            <a:off x="6005513" y="6250952"/>
            <a:ext cx="142194" cy="1212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716925" y="89171"/>
            <a:ext cx="23535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8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6925" y="195303"/>
            <a:ext cx="23535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5314" y="1554581"/>
            <a:ext cx="54534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אחאב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5299" y="1554581"/>
            <a:ext cx="62709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בן הדד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2162" y="1330170"/>
            <a:ext cx="227337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u="sng" dirty="0" smtClean="0">
                <a:cs typeface="+mj-cs"/>
              </a:rPr>
              <a:t>7 ימים</a:t>
            </a:r>
          </a:p>
          <a:p>
            <a:pPr algn="ctr"/>
            <a:r>
              <a:rPr lang="he-IL" sz="1400" dirty="0" smtClean="0">
                <a:cs typeface="+mj-cs"/>
              </a:rPr>
              <a:t>כשני </a:t>
            </a:r>
            <a:r>
              <a:rPr lang="he-IL" sz="1400" dirty="0" err="1" smtClean="0">
                <a:cs typeface="+mj-cs"/>
              </a:rPr>
              <a:t>חשיפי</a:t>
            </a:r>
            <a:r>
              <a:rPr lang="he-IL" sz="1400" dirty="0" smtClean="0">
                <a:cs typeface="+mj-cs"/>
              </a:rPr>
              <a:t> עיזים – אחד מול השני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650" y="2582412"/>
            <a:ext cx="156645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תנצח במלחמה.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להרוג את בן הדד</a:t>
            </a:r>
          </a:p>
        </p:txBody>
      </p:sp>
      <p:sp>
        <p:nvSpPr>
          <p:cNvPr id="17" name="מלבן 16"/>
          <p:cNvSpPr/>
          <p:nvPr/>
        </p:nvSpPr>
        <p:spPr>
          <a:xfrm>
            <a:off x="8342903" y="2294882"/>
            <a:ext cx="6174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 err="1">
                <a:solidFill>
                  <a:prstClr val="black"/>
                </a:solidFill>
                <a:cs typeface="+mj-cs"/>
              </a:rPr>
              <a:t>מיכיהו</a:t>
            </a:r>
            <a:endParaRPr lang="he-IL" sz="1400" b="1" dirty="0">
              <a:solidFill>
                <a:prstClr val="black"/>
              </a:solidFill>
              <a:cs typeface="+mj-cs"/>
            </a:endParaRPr>
          </a:p>
        </p:txBody>
      </p:sp>
      <p:sp>
        <p:nvSpPr>
          <p:cNvPr id="18" name="מלבן 17"/>
          <p:cNvSpPr/>
          <p:nvPr/>
        </p:nvSpPr>
        <p:spPr>
          <a:xfrm>
            <a:off x="7906084" y="3121223"/>
            <a:ext cx="15295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Times New Roman"/>
              </a:rPr>
              <a:t>לא יהרוג - אחאב ימות</a:t>
            </a:r>
            <a:endParaRPr lang="he-IL" dirty="0"/>
          </a:p>
        </p:txBody>
      </p:sp>
      <p:cxnSp>
        <p:nvCxnSpPr>
          <p:cNvPr id="39" name="מחבר חץ ישר 38"/>
          <p:cNvCxnSpPr/>
          <p:nvPr/>
        </p:nvCxnSpPr>
        <p:spPr>
          <a:xfrm flipH="1">
            <a:off x="4792453" y="1708469"/>
            <a:ext cx="79560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מחבר חץ ישר 39"/>
          <p:cNvCxnSpPr/>
          <p:nvPr/>
        </p:nvCxnSpPr>
        <p:spPr>
          <a:xfrm>
            <a:off x="1792394" y="1708469"/>
            <a:ext cx="796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143080" y="888130"/>
            <a:ext cx="83228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u="sng" dirty="0" smtClean="0">
                <a:cs typeface="+mj-cs"/>
              </a:rPr>
              <a:t>אחרי שנה: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3536" y="1938580"/>
            <a:ext cx="158889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232 נערי שרי המדינות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03087" y="2248083"/>
            <a:ext cx="206979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7,000 איש שלא השתחוו לבעל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7708" y="1912207"/>
            <a:ext cx="179236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מס' החיילים כמס' החיילים במלחמה הראשונה</a:t>
            </a:r>
          </a:p>
        </p:txBody>
      </p:sp>
      <p:cxnSp>
        <p:nvCxnSpPr>
          <p:cNvPr id="6" name="מחבר חץ ישר 5"/>
          <p:cNvCxnSpPr>
            <a:stCxn id="17" idx="0"/>
          </p:cNvCxnSpPr>
          <p:nvPr/>
        </p:nvCxnSpPr>
        <p:spPr>
          <a:xfrm flipH="1" flipV="1">
            <a:off x="6849836" y="1708470"/>
            <a:ext cx="1801806" cy="586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04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23778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6236" y="195303"/>
            <a:ext cx="23535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(4)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41685" y="5499972"/>
            <a:ext cx="4222630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u="sng" dirty="0" smtClean="0">
                <a:cs typeface="+mj-cs"/>
              </a:rPr>
              <a:t>הסכם השלום בין בן הדד לאחאב: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בן הדד יחזיר לאחאב את ההרים שכבש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בן הדד יכין שווקים (מלשון שוק) מיוחדים לסוחרים של אחאב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אחאב כורת ברית ידידות עם בן אחאב</a:t>
            </a:r>
          </a:p>
        </p:txBody>
      </p:sp>
      <p:sp>
        <p:nvSpPr>
          <p:cNvPr id="21" name="מלבן 20"/>
          <p:cNvSpPr/>
          <p:nvPr/>
        </p:nvSpPr>
        <p:spPr>
          <a:xfrm>
            <a:off x="2867155" y="4199292"/>
            <a:ext cx="1919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לא מאמינים למשמע אוזניהם </a:t>
            </a:r>
            <a:endParaRPr lang="he-IL" sz="1400" dirty="0" smtClean="0">
              <a:solidFill>
                <a:prstClr val="black"/>
              </a:solidFill>
              <a:cs typeface="+mj-cs"/>
            </a:endParaRPr>
          </a:p>
          <a:p>
            <a:pPr lvl="0"/>
            <a:r>
              <a:rPr lang="he-IL" sz="1400" dirty="0" smtClean="0">
                <a:solidFill>
                  <a:prstClr val="black"/>
                </a:solidFill>
                <a:cs typeface="+mj-cs"/>
              </a:rPr>
              <a:t>אך עונים 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מיד "אחיך בן הדד"</a:t>
            </a:r>
          </a:p>
        </p:txBody>
      </p:sp>
      <p:sp>
        <p:nvSpPr>
          <p:cNvPr id="22" name="מלבן 21"/>
          <p:cNvSpPr/>
          <p:nvPr/>
        </p:nvSpPr>
        <p:spPr>
          <a:xfrm>
            <a:off x="1113064" y="3373396"/>
            <a:ext cx="30771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וכי הוא עדיין חי ולא הומת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במלחמה?!</a:t>
            </a:r>
            <a:endParaRPr lang="he-IL" sz="1400" dirty="0">
              <a:solidFill>
                <a:prstClr val="black"/>
              </a:solidFill>
              <a:cs typeface="+mj-cs"/>
            </a:endParaRP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לא אעשה לו כל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רע.</a:t>
            </a:r>
            <a:endParaRPr lang="he-IL" sz="1400" dirty="0">
              <a:solidFill>
                <a:prstClr val="black"/>
              </a:solidFill>
              <a:cs typeface="+mj-cs"/>
            </a:endParaRP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הוא חביב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בעיני 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כאח</a:t>
            </a:r>
          </a:p>
        </p:txBody>
      </p:sp>
      <p:sp>
        <p:nvSpPr>
          <p:cNvPr id="23" name="מלבן 22"/>
          <p:cNvSpPr/>
          <p:nvPr/>
        </p:nvSpPr>
        <p:spPr>
          <a:xfrm>
            <a:off x="2533666" y="2608250"/>
            <a:ext cx="22117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בן הדד חי   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מבקש שתשאיר אותו בחיים</a:t>
            </a:r>
          </a:p>
          <a:p>
            <a:pPr marL="342900" lvl="0" indent="-342900">
              <a:buFontTx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הוא יהיה לך כעבד </a:t>
            </a:r>
          </a:p>
        </p:txBody>
      </p:sp>
      <p:sp>
        <p:nvSpPr>
          <p:cNvPr id="24" name="מלבן 23"/>
          <p:cNvSpPr/>
          <p:nvPr/>
        </p:nvSpPr>
        <p:spPr>
          <a:xfrm>
            <a:off x="4874420" y="2677068"/>
            <a:ext cx="805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sz="1400" b="1" dirty="0">
                <a:solidFill>
                  <a:prstClr val="black"/>
                </a:solidFill>
                <a:cs typeface="+mj-cs"/>
              </a:rPr>
              <a:t>עבדי ארם</a:t>
            </a:r>
          </a:p>
        </p:txBody>
      </p:sp>
      <p:sp>
        <p:nvSpPr>
          <p:cNvPr id="25" name="מלבן 24"/>
          <p:cNvSpPr/>
          <p:nvPr/>
        </p:nvSpPr>
        <p:spPr>
          <a:xfrm>
            <a:off x="5570597" y="2608250"/>
            <a:ext cx="24106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+mj-cs"/>
              </a:rPr>
              <a:t>למה 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להתחבאות ?!</a:t>
            </a:r>
          </a:p>
          <a:p>
            <a:pPr marL="342900" lvl="0" indent="-342900">
              <a:buFont typeface="+mj-lt"/>
              <a:buAutoNum type="arabicPeriod"/>
            </a:pPr>
            <a:r>
              <a:rPr lang="he-IL" sz="1400" u="sng" dirty="0" smtClean="0">
                <a:solidFill>
                  <a:prstClr val="black"/>
                </a:solidFill>
                <a:cs typeface="+mj-cs"/>
              </a:rPr>
              <a:t>נצא עם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: 	א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. בגדי שק </a:t>
            </a:r>
            <a:endParaRPr lang="he-IL" sz="1400" dirty="0" smtClean="0">
              <a:solidFill>
                <a:prstClr val="black"/>
              </a:solidFill>
              <a:cs typeface="+mj-cs"/>
            </a:endParaRPr>
          </a:p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	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ב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. וחבלים על הראש</a:t>
            </a:r>
          </a:p>
          <a:p>
            <a:pPr marL="342900" lvl="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+mj-cs"/>
              </a:rPr>
              <a:t>כדי 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להראות שהם נכנעים</a:t>
            </a:r>
          </a:p>
        </p:txBody>
      </p:sp>
      <p:sp>
        <p:nvSpPr>
          <p:cNvPr id="26" name="מלבן 25"/>
          <p:cNvSpPr/>
          <p:nvPr/>
        </p:nvSpPr>
        <p:spPr>
          <a:xfrm>
            <a:off x="8387936" y="2677068"/>
            <a:ext cx="6719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e-IL" sz="1400" b="1" dirty="0" smtClean="0">
                <a:solidFill>
                  <a:prstClr val="black"/>
                </a:solidFill>
                <a:cs typeface="+mj-cs"/>
              </a:rPr>
              <a:t>בן </a:t>
            </a:r>
            <a:r>
              <a:rPr lang="he-IL" sz="1400" b="1" dirty="0">
                <a:solidFill>
                  <a:prstClr val="black"/>
                </a:solidFill>
                <a:cs typeface="+mj-cs"/>
              </a:rPr>
              <a:t>הדד </a:t>
            </a:r>
            <a:endParaRPr lang="he-IL" sz="1400" b="1" dirty="0">
              <a:cs typeface="+mj-cs"/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2690962" y="1015136"/>
            <a:ext cx="4524077" cy="954107"/>
            <a:chOff x="814172" y="1248972"/>
            <a:chExt cx="4524077" cy="954107"/>
          </a:xfrm>
        </p:grpSpPr>
        <p:sp>
          <p:nvSpPr>
            <p:cNvPr id="27" name="מלבן 26"/>
            <p:cNvSpPr/>
            <p:nvPr/>
          </p:nvSpPr>
          <p:spPr>
            <a:xfrm>
              <a:off x="814172" y="1248972"/>
              <a:ext cx="452407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he-IL" sz="1400" b="1" u="sng" dirty="0">
                  <a:solidFill>
                    <a:prstClr val="black"/>
                  </a:solidFill>
                  <a:cs typeface="+mj-cs"/>
                </a:rPr>
                <a:t>תוצאות מלחמה ב':</a:t>
              </a:r>
            </a:p>
            <a:p>
              <a:pPr marL="342900" lvl="0" indent="-342900">
                <a:buFontTx/>
                <a:buAutoNum type="arabicParenR"/>
              </a:pP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100,000 חיילים </a:t>
              </a:r>
              <a:r>
                <a:rPr lang="he-IL" sz="1400" dirty="0" smtClean="0">
                  <a:solidFill>
                    <a:prstClr val="black"/>
                  </a:solidFill>
                  <a:cs typeface="+mj-cs"/>
                </a:rPr>
                <a:t>	</a:t>
              </a:r>
              <a:r>
                <a:rPr lang="he-IL" sz="1400" dirty="0" err="1" smtClean="0">
                  <a:solidFill>
                    <a:prstClr val="black"/>
                  </a:solidFill>
                  <a:cs typeface="+mj-cs"/>
                </a:rPr>
                <a:t>בנ"י</a:t>
              </a:r>
              <a:r>
                <a:rPr lang="he-IL" sz="1400" dirty="0" smtClean="0">
                  <a:solidFill>
                    <a:prstClr val="black"/>
                  </a:solidFill>
                  <a:cs typeface="+mj-cs"/>
                </a:rPr>
                <a:t> </a:t>
              </a: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הרגו</a:t>
              </a:r>
            </a:p>
            <a:p>
              <a:pPr marL="342900" lvl="0" indent="-342900">
                <a:buFontTx/>
                <a:buAutoNum type="arabicParenR"/>
              </a:pP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27,000 </a:t>
              </a:r>
              <a:r>
                <a:rPr lang="he-IL" sz="1400" dirty="0" smtClean="0">
                  <a:solidFill>
                    <a:prstClr val="black"/>
                  </a:solidFill>
                  <a:cs typeface="+mj-cs"/>
                </a:rPr>
                <a:t>חיילים	ברחו </a:t>
              </a:r>
              <a:r>
                <a:rPr lang="he-IL" sz="1400" dirty="0" err="1">
                  <a:solidFill>
                    <a:prstClr val="black"/>
                  </a:solidFill>
                  <a:cs typeface="+mj-cs"/>
                </a:rPr>
                <a:t>לאפקה</a:t>
              </a: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 ושם </a:t>
              </a:r>
              <a:r>
                <a:rPr lang="he-IL" sz="1400" dirty="0" smtClean="0">
                  <a:solidFill>
                    <a:prstClr val="black"/>
                  </a:solidFill>
                  <a:cs typeface="+mj-cs"/>
                </a:rPr>
                <a:t>החומה נפלה </a:t>
              </a: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עליהם</a:t>
              </a:r>
            </a:p>
            <a:p>
              <a:pPr marL="342900" lvl="0" indent="-342900">
                <a:buFontTx/>
                <a:buAutoNum type="arabicParenR"/>
              </a:pPr>
              <a:r>
                <a:rPr lang="he-IL" sz="1400" dirty="0">
                  <a:solidFill>
                    <a:prstClr val="black"/>
                  </a:solidFill>
                  <a:cs typeface="+mj-cs"/>
                </a:rPr>
                <a:t>בן הדד מתחבא חדר בתוך חדר – באחד החדרים הפנימיים</a:t>
              </a:r>
            </a:p>
          </p:txBody>
        </p:sp>
        <p:cxnSp>
          <p:nvCxnSpPr>
            <p:cNvPr id="6" name="מחבר חץ ישר 5"/>
            <p:cNvCxnSpPr/>
            <p:nvPr/>
          </p:nvCxnSpPr>
          <p:spPr>
            <a:xfrm flipH="1">
              <a:off x="3533775" y="1639142"/>
              <a:ext cx="2476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מחבר חץ ישר 27"/>
            <p:cNvCxnSpPr/>
            <p:nvPr/>
          </p:nvCxnSpPr>
          <p:spPr>
            <a:xfrm flipH="1">
              <a:off x="3533775" y="1862513"/>
              <a:ext cx="2476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" name="מחבר חץ ישר 7"/>
          <p:cNvCxnSpPr/>
          <p:nvPr/>
        </p:nvCxnSpPr>
        <p:spPr>
          <a:xfrm>
            <a:off x="5780314" y="2830956"/>
            <a:ext cx="260762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 flipH="1">
            <a:off x="1363436" y="2830956"/>
            <a:ext cx="33555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מלבן 10"/>
          <p:cNvSpPr/>
          <p:nvPr/>
        </p:nvSpPr>
        <p:spPr>
          <a:xfrm>
            <a:off x="392051" y="2677068"/>
            <a:ext cx="5453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אחאב</a:t>
            </a:r>
          </a:p>
        </p:txBody>
      </p:sp>
      <p:cxnSp>
        <p:nvCxnSpPr>
          <p:cNvPr id="29" name="מחבר חץ ישר 28"/>
          <p:cNvCxnSpPr/>
          <p:nvPr/>
        </p:nvCxnSpPr>
        <p:spPr>
          <a:xfrm flipV="1">
            <a:off x="1363435" y="3610152"/>
            <a:ext cx="33555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מחבר חץ ישר 29"/>
          <p:cNvCxnSpPr/>
          <p:nvPr/>
        </p:nvCxnSpPr>
        <p:spPr>
          <a:xfrm flipH="1">
            <a:off x="1363435" y="4427884"/>
            <a:ext cx="33555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מלבן 14"/>
          <p:cNvSpPr/>
          <p:nvPr/>
        </p:nvSpPr>
        <p:spPr>
          <a:xfrm>
            <a:off x="2841685" y="1015136"/>
            <a:ext cx="4506172" cy="1042264"/>
          </a:xfrm>
          <a:prstGeom prst="rect">
            <a:avLst/>
          </a:prstGeom>
          <a:noFill/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מלבן 15"/>
          <p:cNvSpPr/>
          <p:nvPr/>
        </p:nvSpPr>
        <p:spPr>
          <a:xfrm>
            <a:off x="2841685" y="5499972"/>
            <a:ext cx="4373354" cy="954107"/>
          </a:xfrm>
          <a:prstGeom prst="rect">
            <a:avLst/>
          </a:prstGeom>
          <a:noFill/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2319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6925" y="195303"/>
            <a:ext cx="23535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כ'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(5)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מלבן 12"/>
          <p:cNvSpPr/>
          <p:nvPr/>
        </p:nvSpPr>
        <p:spPr>
          <a:xfrm>
            <a:off x="6852228" y="1584523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תכה אותי </a:t>
            </a:r>
            <a:endParaRPr lang="he-IL" sz="1400" dirty="0">
              <a:cs typeface="+mj-cs"/>
            </a:endParaRPr>
          </a:p>
        </p:txBody>
      </p:sp>
      <p:sp>
        <p:nvSpPr>
          <p:cNvPr id="14" name="מלבן 13"/>
          <p:cNvSpPr/>
          <p:nvPr/>
        </p:nvSpPr>
        <p:spPr>
          <a:xfrm>
            <a:off x="3587806" y="1584523"/>
            <a:ext cx="12394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נהרג על ידי אריה</a:t>
            </a:r>
            <a:endParaRPr lang="he-IL" sz="1400" dirty="0">
              <a:cs typeface="+mj-cs"/>
            </a:endParaRPr>
          </a:p>
        </p:txBody>
      </p:sp>
      <p:sp>
        <p:nvSpPr>
          <p:cNvPr id="15" name="מלבן 14"/>
          <p:cNvSpPr/>
          <p:nvPr/>
        </p:nvSpPr>
        <p:spPr>
          <a:xfrm>
            <a:off x="4964710" y="2096782"/>
            <a:ext cx="1714501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e-IL" sz="1400" dirty="0">
                <a:solidFill>
                  <a:prstClr val="black"/>
                </a:solidFill>
                <a:cs typeface="+mj-cs"/>
              </a:rPr>
              <a:t>היכה ופצע את </a:t>
            </a:r>
            <a:r>
              <a:rPr lang="he-IL" sz="1400" dirty="0" err="1">
                <a:solidFill>
                  <a:prstClr val="black"/>
                </a:solidFill>
                <a:cs typeface="+mj-cs"/>
              </a:rPr>
              <a:t>מיכיהו</a:t>
            </a:r>
            <a:endParaRPr lang="he-IL" sz="1400" dirty="0">
              <a:solidFill>
                <a:prstClr val="black"/>
              </a:solidFill>
              <a:cs typeface="+mj-cs"/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6852228" y="2096782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תכה אותי </a:t>
            </a:r>
            <a:endParaRPr lang="he-IL" sz="1400" dirty="0">
              <a:cs typeface="+mj-cs"/>
            </a:endParaRPr>
          </a:p>
        </p:txBody>
      </p:sp>
      <p:sp>
        <p:nvSpPr>
          <p:cNvPr id="17" name="מלבן 16"/>
          <p:cNvSpPr/>
          <p:nvPr/>
        </p:nvSpPr>
        <p:spPr>
          <a:xfrm>
            <a:off x="5881212" y="4149052"/>
            <a:ext cx="370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עמד בצד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הדרך.</a:t>
            </a:r>
          </a:p>
          <a:p>
            <a:pPr marL="342900" lvl="0" indent="-342900">
              <a:buFont typeface="+mj-lt"/>
              <a:buAutoNum type="arabicPeriod"/>
            </a:pPr>
            <a:r>
              <a:rPr lang="he-IL" sz="1400" dirty="0">
                <a:solidFill>
                  <a:prstClr val="black"/>
                </a:solidFill>
                <a:cs typeface="+mj-cs"/>
              </a:rPr>
              <a:t>פניו מכוסות באפר – צעיף  כדי שאחאב לא יכיר </a:t>
            </a:r>
            <a:r>
              <a:rPr lang="he-IL" sz="1400" dirty="0" smtClean="0">
                <a:solidFill>
                  <a:prstClr val="black"/>
                </a:solidFill>
                <a:cs typeface="+mj-cs"/>
              </a:rPr>
              <a:t>אותו</a:t>
            </a:r>
            <a:endParaRPr lang="he-IL" sz="1400" dirty="0">
              <a:solidFill>
                <a:prstClr val="black"/>
              </a:solidFill>
              <a:cs typeface="+mj-cs"/>
            </a:endParaRPr>
          </a:p>
        </p:txBody>
      </p:sp>
      <p:sp>
        <p:nvSpPr>
          <p:cNvPr id="19" name="מלבן 18"/>
          <p:cNvSpPr/>
          <p:nvPr/>
        </p:nvSpPr>
        <p:spPr>
          <a:xfrm>
            <a:off x="334089" y="1554465"/>
            <a:ext cx="2543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אחאב היה צריך להרוג את בן הדד </a:t>
            </a:r>
            <a:endParaRPr lang="he-IL" sz="1400" dirty="0">
              <a:cs typeface="+mj-cs"/>
            </a:endParaRPr>
          </a:p>
        </p:txBody>
      </p:sp>
      <p:sp>
        <p:nvSpPr>
          <p:cNvPr id="20" name="מלבן 19"/>
          <p:cNvSpPr/>
          <p:nvPr/>
        </p:nvSpPr>
        <p:spPr>
          <a:xfrm>
            <a:off x="1204878" y="2242407"/>
            <a:ext cx="8018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+mj-cs"/>
              </a:rPr>
              <a:t>חייב מיתה</a:t>
            </a:r>
            <a:endParaRPr lang="he-IL" sz="1400" dirty="0">
              <a:cs typeface="+mj-cs"/>
            </a:endParaRPr>
          </a:p>
        </p:txBody>
      </p:sp>
      <p:sp>
        <p:nvSpPr>
          <p:cNvPr id="28" name="מלבן 27"/>
          <p:cNvSpPr/>
          <p:nvPr/>
        </p:nvSpPr>
        <p:spPr>
          <a:xfrm>
            <a:off x="334089" y="2586379"/>
            <a:ext cx="23107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e-IL" sz="1400" b="1" dirty="0">
                <a:solidFill>
                  <a:prstClr val="black"/>
                </a:solidFill>
                <a:cs typeface="+mj-cs"/>
              </a:rPr>
              <a:t>(רחמנות על רשעים = אכזריות)</a:t>
            </a:r>
          </a:p>
        </p:txBody>
      </p:sp>
      <p:sp>
        <p:nvSpPr>
          <p:cNvPr id="29" name="מלבן 28"/>
          <p:cNvSpPr/>
          <p:nvPr/>
        </p:nvSpPr>
        <p:spPr>
          <a:xfrm>
            <a:off x="8910685" y="1804951"/>
            <a:ext cx="662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 err="1">
                <a:solidFill>
                  <a:prstClr val="black"/>
                </a:solidFill>
                <a:cs typeface="+mj-cs"/>
              </a:rPr>
              <a:t>מיכיהו</a:t>
            </a:r>
            <a:r>
              <a:rPr lang="he-IL" sz="1400" dirty="0">
                <a:solidFill>
                  <a:prstClr val="black"/>
                </a:solidFill>
                <a:cs typeface="+mj-cs"/>
              </a:rPr>
              <a:t> </a:t>
            </a:r>
            <a:endParaRPr lang="he-IL" sz="1400" dirty="0">
              <a:cs typeface="+mj-cs"/>
            </a:endParaRPr>
          </a:p>
        </p:txBody>
      </p:sp>
      <p:sp>
        <p:nvSpPr>
          <p:cNvPr id="30" name="מלבן 29"/>
          <p:cNvSpPr/>
          <p:nvPr/>
        </p:nvSpPr>
        <p:spPr>
          <a:xfrm>
            <a:off x="7800742" y="1204937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u="sng" dirty="0">
                <a:solidFill>
                  <a:prstClr val="black"/>
                </a:solidFill>
                <a:cs typeface="+mj-cs"/>
              </a:rPr>
              <a:t>משל</a:t>
            </a:r>
          </a:p>
        </p:txBody>
      </p:sp>
      <p:sp>
        <p:nvSpPr>
          <p:cNvPr id="31" name="מלבן 30"/>
          <p:cNvSpPr/>
          <p:nvPr/>
        </p:nvSpPr>
        <p:spPr>
          <a:xfrm>
            <a:off x="7861553" y="1584523"/>
            <a:ext cx="6928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איש א' </a:t>
            </a:r>
          </a:p>
        </p:txBody>
      </p:sp>
      <p:sp>
        <p:nvSpPr>
          <p:cNvPr id="32" name="מלבן 31"/>
          <p:cNvSpPr/>
          <p:nvPr/>
        </p:nvSpPr>
        <p:spPr>
          <a:xfrm>
            <a:off x="7871972" y="2096782"/>
            <a:ext cx="679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איש ב' </a:t>
            </a:r>
          </a:p>
        </p:txBody>
      </p:sp>
      <p:sp>
        <p:nvSpPr>
          <p:cNvPr id="34" name="מלבן 33"/>
          <p:cNvSpPr/>
          <p:nvPr/>
        </p:nvSpPr>
        <p:spPr>
          <a:xfrm>
            <a:off x="5477956" y="1584523"/>
            <a:ext cx="68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+mj-cs"/>
              </a:rPr>
              <a:t>לא היכה</a:t>
            </a:r>
            <a:endParaRPr lang="he-IL" sz="1400" dirty="0">
              <a:cs typeface="+mj-cs"/>
            </a:endParaRPr>
          </a:p>
        </p:txBody>
      </p:sp>
      <p:sp>
        <p:nvSpPr>
          <p:cNvPr id="36" name="מלבן 35"/>
          <p:cNvSpPr/>
          <p:nvPr/>
        </p:nvSpPr>
        <p:spPr>
          <a:xfrm>
            <a:off x="1261785" y="1898436"/>
            <a:ext cx="68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 smtClean="0">
                <a:solidFill>
                  <a:prstClr val="black"/>
                </a:solidFill>
                <a:cs typeface="+mj-cs"/>
              </a:rPr>
              <a:t>לא היכה</a:t>
            </a:r>
            <a:endParaRPr lang="he-IL" sz="1400" dirty="0">
              <a:cs typeface="+mj-cs"/>
            </a:endParaRPr>
          </a:p>
        </p:txBody>
      </p:sp>
      <p:sp>
        <p:nvSpPr>
          <p:cNvPr id="37" name="מלבן 36"/>
          <p:cNvSpPr/>
          <p:nvPr/>
        </p:nvSpPr>
        <p:spPr>
          <a:xfrm>
            <a:off x="1376515" y="1256242"/>
            <a:ext cx="5389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b="1" u="sng" dirty="0" smtClean="0">
                <a:solidFill>
                  <a:prstClr val="black"/>
                </a:solidFill>
                <a:cs typeface="+mj-cs"/>
              </a:rPr>
              <a:t>נמשל</a:t>
            </a:r>
            <a:endParaRPr lang="he-IL" sz="1400" b="1" u="sng" dirty="0">
              <a:cs typeface="+mj-cs"/>
            </a:endParaRPr>
          </a:p>
        </p:txBody>
      </p:sp>
      <p:cxnSp>
        <p:nvCxnSpPr>
          <p:cNvPr id="38" name="מחבר חץ ישר 37"/>
          <p:cNvCxnSpPr/>
          <p:nvPr/>
        </p:nvCxnSpPr>
        <p:spPr>
          <a:xfrm>
            <a:off x="1612862" y="1827859"/>
            <a:ext cx="0" cy="1793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מחבר חץ ישר 38"/>
          <p:cNvCxnSpPr/>
          <p:nvPr/>
        </p:nvCxnSpPr>
        <p:spPr>
          <a:xfrm>
            <a:off x="1612862" y="2161906"/>
            <a:ext cx="0" cy="1793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מחבר חץ ישר 39"/>
          <p:cNvCxnSpPr/>
          <p:nvPr/>
        </p:nvCxnSpPr>
        <p:spPr>
          <a:xfrm>
            <a:off x="1612862" y="2495954"/>
            <a:ext cx="0" cy="1793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מחבר חץ ישר 5"/>
          <p:cNvCxnSpPr>
            <a:stCxn id="29" idx="1"/>
            <a:endCxn id="31" idx="3"/>
          </p:cNvCxnSpPr>
          <p:nvPr/>
        </p:nvCxnSpPr>
        <p:spPr>
          <a:xfrm flipH="1" flipV="1">
            <a:off x="8554371" y="1738412"/>
            <a:ext cx="356314" cy="2204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מחבר חץ ישר 40"/>
          <p:cNvCxnSpPr/>
          <p:nvPr/>
        </p:nvCxnSpPr>
        <p:spPr>
          <a:xfrm flipH="1">
            <a:off x="7629368" y="1730636"/>
            <a:ext cx="3514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מחבר חץ ישר 41"/>
          <p:cNvCxnSpPr/>
          <p:nvPr/>
        </p:nvCxnSpPr>
        <p:spPr>
          <a:xfrm flipH="1">
            <a:off x="6597749" y="1757608"/>
            <a:ext cx="3514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מחבר חץ ישר 42"/>
          <p:cNvCxnSpPr/>
          <p:nvPr/>
        </p:nvCxnSpPr>
        <p:spPr>
          <a:xfrm flipH="1">
            <a:off x="4842769" y="1749251"/>
            <a:ext cx="3514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מחבר חץ ישר 43"/>
          <p:cNvCxnSpPr/>
          <p:nvPr/>
        </p:nvCxnSpPr>
        <p:spPr>
          <a:xfrm flipH="1">
            <a:off x="7629368" y="2250670"/>
            <a:ext cx="3514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מחבר חץ ישר 44"/>
          <p:cNvCxnSpPr/>
          <p:nvPr/>
        </p:nvCxnSpPr>
        <p:spPr>
          <a:xfrm flipH="1">
            <a:off x="6597749" y="2250670"/>
            <a:ext cx="3514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>
            <a:stCxn id="29" idx="1"/>
            <a:endCxn id="32" idx="3"/>
          </p:cNvCxnSpPr>
          <p:nvPr/>
        </p:nvCxnSpPr>
        <p:spPr>
          <a:xfrm flipH="1">
            <a:off x="8551966" y="1958840"/>
            <a:ext cx="358719" cy="2918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139377" y="4450937"/>
            <a:ext cx="2549096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ביקשו ממני לשמור על מישהו במלחמה,</a:t>
            </a:r>
          </a:p>
          <a:p>
            <a:pPr algn="ctr"/>
            <a:r>
              <a:rPr lang="he-IL" sz="1400" dirty="0" smtClean="0">
                <a:cs typeface="+mj-cs"/>
              </a:rPr>
              <a:t>ואם אני לא אשמור יהרגו אותי.</a:t>
            </a:r>
          </a:p>
          <a:p>
            <a:pPr algn="ctr"/>
            <a:r>
              <a:rPr lang="he-IL" sz="1400" dirty="0" smtClean="0">
                <a:cs typeface="+mj-cs"/>
              </a:rPr>
              <a:t>ואכן לא שמרתי מה הדין?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23128" y="3840838"/>
            <a:ext cx="61747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err="1">
                <a:solidFill>
                  <a:prstClr val="black"/>
                </a:solidFill>
                <a:cs typeface="+mj-cs"/>
              </a:rPr>
              <a:t>מיכיהו</a:t>
            </a:r>
            <a:endParaRPr lang="he-IL" sz="1400" b="1" dirty="0">
              <a:solidFill>
                <a:prstClr val="black"/>
              </a:solidFill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11836" y="5309383"/>
            <a:ext cx="86594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יהרגו אותך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323593" y="3840838"/>
            <a:ext cx="54534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solidFill>
                  <a:prstClr val="black"/>
                </a:solidFill>
                <a:cs typeface="+mj-cs"/>
              </a:rPr>
              <a:t>אחאב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59107" y="5858949"/>
            <a:ext cx="209063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את גורלך אתה חרצת – </a:t>
            </a:r>
          </a:p>
          <a:p>
            <a:pPr algn="ctr"/>
            <a:r>
              <a:rPr lang="he-IL" sz="1400" dirty="0" smtClean="0">
                <a:cs typeface="+mj-cs"/>
              </a:rPr>
              <a:t>אתה אמרת שצריך להרוג אותך.</a:t>
            </a:r>
          </a:p>
        </p:txBody>
      </p:sp>
      <p:cxnSp>
        <p:nvCxnSpPr>
          <p:cNvPr id="7" name="מחבר חץ ישר 6"/>
          <p:cNvCxnSpPr/>
          <p:nvPr/>
        </p:nvCxnSpPr>
        <p:spPr>
          <a:xfrm flipH="1">
            <a:off x="2231025" y="4672272"/>
            <a:ext cx="33687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מחבר חץ ישר 60"/>
          <p:cNvCxnSpPr/>
          <p:nvPr/>
        </p:nvCxnSpPr>
        <p:spPr>
          <a:xfrm>
            <a:off x="2231025" y="5534969"/>
            <a:ext cx="33687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מחבר חץ ישר 61"/>
          <p:cNvCxnSpPr/>
          <p:nvPr/>
        </p:nvCxnSpPr>
        <p:spPr>
          <a:xfrm flipH="1">
            <a:off x="2231025" y="6083403"/>
            <a:ext cx="33687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ישר 9"/>
          <p:cNvCxnSpPr/>
          <p:nvPr/>
        </p:nvCxnSpPr>
        <p:spPr>
          <a:xfrm>
            <a:off x="762000" y="3333750"/>
            <a:ext cx="8620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38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68460" y="92461"/>
            <a:ext cx="260199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כ"א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3770" y="650707"/>
            <a:ext cx="65114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אחאב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0653" y="890685"/>
            <a:ext cx="293542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לא הרג את בן הדד = חייב מיתה.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כרת ברית עם בן הדד = ימות מהר יותר.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070" y="2405190"/>
            <a:ext cx="126348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נבות</a:t>
            </a:r>
            <a:r>
              <a:rPr lang="he-IL" sz="1400" dirty="0" smtClean="0">
                <a:cs typeface="+mj-cs"/>
              </a:rPr>
              <a:t> </a:t>
            </a:r>
            <a:r>
              <a:rPr lang="he-IL" b="1" dirty="0" err="1">
                <a:cs typeface="+mj-cs"/>
              </a:rPr>
              <a:t>היזראלי</a:t>
            </a:r>
            <a:endParaRPr lang="he-IL" b="1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90598" y="4871735"/>
            <a:ext cx="1535997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נשכב על המיטה.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לא רצה לדבר.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לא רצה לאכול.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5005" y="2389901"/>
            <a:ext cx="73610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מה קרה?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0379" y="2803676"/>
            <a:ext cx="77136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מספר לה.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7440" y="2485156"/>
            <a:ext cx="2148345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תן לי את הכרם ואתן לך</a:t>
            </a:r>
            <a:r>
              <a:rPr lang="en-US" sz="1400" dirty="0" smtClean="0">
                <a:cs typeface="+mj-cs"/>
              </a:rPr>
              <a:t>;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כסף.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כרם טוב יותר במקום אחר.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49743" y="3402583"/>
            <a:ext cx="1494320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אל תדאג.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קום תאכל.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אני אדאג לכרם.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373" y="3581121"/>
            <a:ext cx="3145412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לא אתן לך כי: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ירושה </a:t>
            </a:r>
            <a:r>
              <a:rPr lang="he-IL" sz="1400" dirty="0" err="1" smtClean="0">
                <a:cs typeface="+mj-cs"/>
              </a:rPr>
              <a:t>מאבותי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נבות היה מ-7000 איש שלא השתחוו לבעל,</a:t>
            </a:r>
          </a:p>
          <a:p>
            <a:pPr marL="361950"/>
            <a:r>
              <a:rPr lang="he-IL" sz="1400" dirty="0" smtClean="0">
                <a:cs typeface="+mj-cs"/>
              </a:rPr>
              <a:t>ולא רצה שאחאב ישים שם ע"ז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73677" y="4934474"/>
            <a:ext cx="1353256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שולחת מכתבים: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יש לצום.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לבטל מלאכה.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להתאסף יחד.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99464" y="2324899"/>
            <a:ext cx="65915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איזבל</a:t>
            </a:r>
          </a:p>
        </p:txBody>
      </p:sp>
      <p:cxnSp>
        <p:nvCxnSpPr>
          <p:cNvPr id="33" name="מחבר חץ ישר 32"/>
          <p:cNvCxnSpPr/>
          <p:nvPr/>
        </p:nvCxnSpPr>
        <p:spPr>
          <a:xfrm flipH="1">
            <a:off x="6810375" y="2631187"/>
            <a:ext cx="2126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מחבר חץ ישר 33"/>
          <p:cNvCxnSpPr/>
          <p:nvPr/>
        </p:nvCxnSpPr>
        <p:spPr>
          <a:xfrm>
            <a:off x="6879357" y="3019195"/>
            <a:ext cx="2126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מחבר חץ ישר 34"/>
          <p:cNvCxnSpPr/>
          <p:nvPr/>
        </p:nvCxnSpPr>
        <p:spPr>
          <a:xfrm flipH="1">
            <a:off x="6803247" y="3469116"/>
            <a:ext cx="2126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מחבר חץ ישר 36"/>
          <p:cNvCxnSpPr/>
          <p:nvPr/>
        </p:nvCxnSpPr>
        <p:spPr>
          <a:xfrm>
            <a:off x="9293963" y="2632676"/>
            <a:ext cx="0" cy="2301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מחבר חץ ישר 37"/>
          <p:cNvCxnSpPr/>
          <p:nvPr/>
        </p:nvCxnSpPr>
        <p:spPr>
          <a:xfrm flipH="1">
            <a:off x="2084588" y="2766745"/>
            <a:ext cx="2126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מחבר חץ ישר 38"/>
          <p:cNvCxnSpPr/>
          <p:nvPr/>
        </p:nvCxnSpPr>
        <p:spPr>
          <a:xfrm>
            <a:off x="2084588" y="3862135"/>
            <a:ext cx="2126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23770" y="2261855"/>
            <a:ext cx="65114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אחאב</a:t>
            </a:r>
          </a:p>
        </p:txBody>
      </p:sp>
      <p:cxnSp>
        <p:nvCxnSpPr>
          <p:cNvPr id="49" name="מחבר חץ ישר 48"/>
          <p:cNvCxnSpPr/>
          <p:nvPr/>
        </p:nvCxnSpPr>
        <p:spPr>
          <a:xfrm>
            <a:off x="5349340" y="2604815"/>
            <a:ext cx="0" cy="2301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מלבן 51"/>
          <p:cNvSpPr/>
          <p:nvPr/>
        </p:nvSpPr>
        <p:spPr>
          <a:xfrm>
            <a:off x="1509508" y="810954"/>
            <a:ext cx="591490" cy="5914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מלבן 53"/>
          <p:cNvSpPr/>
          <p:nvPr/>
        </p:nvSpPr>
        <p:spPr>
          <a:xfrm>
            <a:off x="918018" y="810954"/>
            <a:ext cx="591490" cy="5914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6" name="TextBox 55"/>
          <p:cNvSpPr txBox="1"/>
          <p:nvPr/>
        </p:nvSpPr>
        <p:spPr>
          <a:xfrm>
            <a:off x="907409" y="860063"/>
            <a:ext cx="57900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</a:t>
            </a:r>
          </a:p>
          <a:p>
            <a:pPr algn="ctr"/>
            <a:r>
              <a:rPr lang="he-IL" sz="1400" dirty="0" smtClean="0">
                <a:cs typeface="+mj-cs"/>
              </a:rPr>
              <a:t>ואיזבל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477951" y="838976"/>
            <a:ext cx="66556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נבות </a:t>
            </a:r>
          </a:p>
          <a:p>
            <a:pPr algn="ctr"/>
            <a:r>
              <a:rPr lang="he-IL" sz="1400" dirty="0" err="1" smtClean="0">
                <a:cs typeface="+mj-cs"/>
              </a:rPr>
              <a:t>היזראלי</a:t>
            </a:r>
            <a:endParaRPr lang="he-IL" sz="1400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99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06943" y="1231538"/>
            <a:ext cx="182614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אנשי</a:t>
            </a:r>
            <a:r>
              <a:rPr lang="he-IL" sz="1400" dirty="0" smtClean="0">
                <a:cs typeface="+mj-cs"/>
              </a:rPr>
              <a:t> </a:t>
            </a:r>
            <a:r>
              <a:rPr lang="he-IL" b="1" dirty="0" err="1">
                <a:cs typeface="+mj-cs"/>
              </a:rPr>
              <a:t>בליעל</a:t>
            </a:r>
            <a:r>
              <a:rPr lang="he-IL" sz="1400" dirty="0" smtClean="0">
                <a:cs typeface="+mj-cs"/>
              </a:rPr>
              <a:t> – בלי עול.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57864" y="1596465"/>
            <a:ext cx="197522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נבות "ברך" את ה' ואת המלך.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9536" y="1904242"/>
            <a:ext cx="172354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מגיע לו דין מוות בסקילה.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19199" y="3544240"/>
            <a:ext cx="76816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הקב"ה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66122" y="5205960"/>
            <a:ext cx="2970686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בגלל שאחאב חזר בתשובה: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העונש יהיה בימי בנו.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אבל הכלבים ילקקו את דמו אחרי שימות.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58881" y="3865232"/>
            <a:ext cx="286649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הרצחת וגם ירשת?!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הכלבים ילקקו את דמך בכרם של נבות.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3812" y="4372409"/>
            <a:ext cx="121219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איזבל עשתה זאת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21791" y="4680186"/>
            <a:ext cx="179728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אבל אתה ידעת את מעשיה.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55387" y="5132183"/>
            <a:ext cx="1459054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קורע את בגדיו.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לובש שק.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צם.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הלך יחף ולאט.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חזר בתשובה.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79307" y="3544240"/>
            <a:ext cx="66717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אליהו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93766" y="3544240"/>
            <a:ext cx="65114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אחאב</a:t>
            </a:r>
          </a:p>
        </p:txBody>
      </p:sp>
      <p:cxnSp>
        <p:nvCxnSpPr>
          <p:cNvPr id="42" name="מחבר חץ ישר 41"/>
          <p:cNvCxnSpPr/>
          <p:nvPr/>
        </p:nvCxnSpPr>
        <p:spPr>
          <a:xfrm>
            <a:off x="3144906" y="4607527"/>
            <a:ext cx="24468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מחבר חץ ישר 42"/>
          <p:cNvCxnSpPr/>
          <p:nvPr/>
        </p:nvCxnSpPr>
        <p:spPr>
          <a:xfrm flipH="1">
            <a:off x="3459231" y="4941683"/>
            <a:ext cx="24468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מחבר חץ ישר 44"/>
          <p:cNvCxnSpPr/>
          <p:nvPr/>
        </p:nvCxnSpPr>
        <p:spPr>
          <a:xfrm>
            <a:off x="7296150" y="3913572"/>
            <a:ext cx="0" cy="1363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מחבר חץ ישר 45"/>
          <p:cNvCxnSpPr/>
          <p:nvPr/>
        </p:nvCxnSpPr>
        <p:spPr>
          <a:xfrm>
            <a:off x="2752725" y="3865232"/>
            <a:ext cx="0" cy="1363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מחבר חץ ישר 47"/>
          <p:cNvCxnSpPr/>
          <p:nvPr/>
        </p:nvCxnSpPr>
        <p:spPr>
          <a:xfrm>
            <a:off x="3599622" y="5608433"/>
            <a:ext cx="24468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מחבר חץ ישר 49"/>
          <p:cNvCxnSpPr/>
          <p:nvPr/>
        </p:nvCxnSpPr>
        <p:spPr>
          <a:xfrm>
            <a:off x="4718038" y="1512061"/>
            <a:ext cx="0" cy="184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מחבר חץ ישר 50"/>
          <p:cNvCxnSpPr/>
          <p:nvPr/>
        </p:nvCxnSpPr>
        <p:spPr>
          <a:xfrm>
            <a:off x="4718038" y="1824867"/>
            <a:ext cx="0" cy="184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מלבן 55"/>
          <p:cNvSpPr/>
          <p:nvPr/>
        </p:nvSpPr>
        <p:spPr>
          <a:xfrm>
            <a:off x="6153150" y="1182429"/>
            <a:ext cx="1181100" cy="9321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7" name="מלבן 56"/>
          <p:cNvSpPr/>
          <p:nvPr/>
        </p:nvSpPr>
        <p:spPr>
          <a:xfrm>
            <a:off x="6700487" y="1263260"/>
            <a:ext cx="439454" cy="2775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9" name="מלבן 58"/>
          <p:cNvSpPr/>
          <p:nvPr/>
        </p:nvSpPr>
        <p:spPr>
          <a:xfrm>
            <a:off x="6659027" y="1248020"/>
            <a:ext cx="5052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400" dirty="0">
                <a:solidFill>
                  <a:prstClr val="black"/>
                </a:solidFill>
                <a:cs typeface="Times New Roman" panose="02020603050405020304" pitchFamily="18" charset="0"/>
              </a:rPr>
              <a:t>נבות </a:t>
            </a:r>
            <a:endParaRPr lang="he-IL" dirty="0"/>
          </a:p>
        </p:txBody>
      </p:sp>
      <p:grpSp>
        <p:nvGrpSpPr>
          <p:cNvPr id="69" name="קבוצה 68"/>
          <p:cNvGrpSpPr/>
          <p:nvPr/>
        </p:nvGrpSpPr>
        <p:grpSpPr>
          <a:xfrm>
            <a:off x="6370909" y="1310151"/>
            <a:ext cx="46428" cy="161910"/>
            <a:chOff x="6087672" y="808210"/>
            <a:chExt cx="215497" cy="751509"/>
          </a:xfrm>
        </p:grpSpPr>
        <p:sp>
          <p:nvSpPr>
            <p:cNvPr id="60" name="אליפסה 59"/>
            <p:cNvSpPr/>
            <p:nvPr/>
          </p:nvSpPr>
          <p:spPr>
            <a:xfrm>
              <a:off x="6111485" y="808210"/>
              <a:ext cx="167150" cy="16715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2" name="מחבר ישר 61"/>
            <p:cNvCxnSpPr>
              <a:stCxn id="60" idx="4"/>
            </p:cNvCxnSpPr>
            <p:nvPr/>
          </p:nvCxnSpPr>
          <p:spPr>
            <a:xfrm>
              <a:off x="6195060" y="975360"/>
              <a:ext cx="3334" cy="4795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מחבר ישר 63"/>
            <p:cNvCxnSpPr>
              <a:stCxn id="60" idx="4"/>
            </p:cNvCxnSpPr>
            <p:nvPr/>
          </p:nvCxnSpPr>
          <p:spPr>
            <a:xfrm>
              <a:off x="6195060" y="975360"/>
              <a:ext cx="108109" cy="1047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מחבר ישר 65"/>
            <p:cNvCxnSpPr/>
            <p:nvPr/>
          </p:nvCxnSpPr>
          <p:spPr>
            <a:xfrm flipH="1">
              <a:off x="6087672" y="975359"/>
              <a:ext cx="108000" cy="10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מחבר ישר 66"/>
            <p:cNvCxnSpPr/>
            <p:nvPr/>
          </p:nvCxnSpPr>
          <p:spPr>
            <a:xfrm>
              <a:off x="6195060" y="1454944"/>
              <a:ext cx="108109" cy="1047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מחבר ישר 67"/>
            <p:cNvCxnSpPr/>
            <p:nvPr/>
          </p:nvCxnSpPr>
          <p:spPr>
            <a:xfrm flipH="1">
              <a:off x="6087672" y="1454943"/>
              <a:ext cx="108000" cy="10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קבוצה 69"/>
          <p:cNvGrpSpPr/>
          <p:nvPr/>
        </p:nvGrpSpPr>
        <p:grpSpPr>
          <a:xfrm>
            <a:off x="6251846" y="1310151"/>
            <a:ext cx="46428" cy="161910"/>
            <a:chOff x="6087672" y="808210"/>
            <a:chExt cx="215497" cy="751509"/>
          </a:xfrm>
        </p:grpSpPr>
        <p:sp>
          <p:nvSpPr>
            <p:cNvPr id="71" name="אליפסה 70"/>
            <p:cNvSpPr/>
            <p:nvPr/>
          </p:nvSpPr>
          <p:spPr>
            <a:xfrm>
              <a:off x="6111485" y="808210"/>
              <a:ext cx="167150" cy="16715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2" name="מחבר ישר 71"/>
            <p:cNvCxnSpPr>
              <a:stCxn id="71" idx="4"/>
            </p:cNvCxnSpPr>
            <p:nvPr/>
          </p:nvCxnSpPr>
          <p:spPr>
            <a:xfrm>
              <a:off x="6195060" y="975360"/>
              <a:ext cx="3334" cy="4795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מחבר ישר 72"/>
            <p:cNvCxnSpPr>
              <a:stCxn id="71" idx="4"/>
            </p:cNvCxnSpPr>
            <p:nvPr/>
          </p:nvCxnSpPr>
          <p:spPr>
            <a:xfrm>
              <a:off x="6195060" y="975360"/>
              <a:ext cx="108109" cy="1047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מחבר ישר 73"/>
            <p:cNvCxnSpPr/>
            <p:nvPr/>
          </p:nvCxnSpPr>
          <p:spPr>
            <a:xfrm flipH="1">
              <a:off x="6087672" y="975359"/>
              <a:ext cx="108000" cy="10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מחבר ישר 74"/>
            <p:cNvCxnSpPr/>
            <p:nvPr/>
          </p:nvCxnSpPr>
          <p:spPr>
            <a:xfrm>
              <a:off x="6195060" y="1454944"/>
              <a:ext cx="108109" cy="1047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מחבר ישר 75"/>
            <p:cNvCxnSpPr/>
            <p:nvPr/>
          </p:nvCxnSpPr>
          <p:spPr>
            <a:xfrm flipH="1">
              <a:off x="6087672" y="1454943"/>
              <a:ext cx="108000" cy="10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8" name="מחבר ישר 77"/>
          <p:cNvCxnSpPr/>
          <p:nvPr/>
        </p:nvCxnSpPr>
        <p:spPr>
          <a:xfrm>
            <a:off x="352425" y="2895600"/>
            <a:ext cx="91630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468460" y="92461"/>
            <a:ext cx="260199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כ"א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8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299" y="206767"/>
            <a:ext cx="258115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כ"ב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2041" y="2511608"/>
            <a:ext cx="155788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ישראל = </a:t>
            </a:r>
            <a:r>
              <a:rPr lang="he-IL" b="1" dirty="0">
                <a:cs typeface="+mj-cs"/>
              </a:rPr>
              <a:t>אחאב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3043" y="2527201"/>
            <a:ext cx="155788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יהודה = </a:t>
            </a:r>
            <a:r>
              <a:rPr lang="he-IL" b="1" dirty="0">
                <a:cs typeface="+mj-cs"/>
              </a:rPr>
              <a:t>יהושפט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69742" y="4875351"/>
            <a:ext cx="12344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cs typeface="+mj-cs"/>
              </a:rPr>
              <a:t>400 </a:t>
            </a:r>
            <a:endParaRPr lang="he-IL" b="1" dirty="0" smtClean="0">
              <a:cs typeface="+mj-cs"/>
            </a:endParaRPr>
          </a:p>
          <a:p>
            <a:pPr algn="ctr"/>
            <a:r>
              <a:rPr lang="he-IL" b="1" dirty="0" smtClean="0">
                <a:cs typeface="+mj-cs"/>
              </a:rPr>
              <a:t>נביאי </a:t>
            </a:r>
            <a:r>
              <a:rPr lang="he-IL" b="1" dirty="0">
                <a:cs typeface="+mj-cs"/>
              </a:rPr>
              <a:t>שקר</a:t>
            </a:r>
          </a:p>
        </p:txBody>
      </p:sp>
      <p:cxnSp>
        <p:nvCxnSpPr>
          <p:cNvPr id="34" name="מחבר ישר 33"/>
          <p:cNvCxnSpPr/>
          <p:nvPr/>
        </p:nvCxnSpPr>
        <p:spPr>
          <a:xfrm>
            <a:off x="557646" y="1962920"/>
            <a:ext cx="919946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935075" y="3087971"/>
            <a:ext cx="1954804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כמוני כמוך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כסוסי כסוסיך.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כעמי כעמך.</a:t>
            </a:r>
            <a:endParaRPr lang="he-IL" sz="1400" dirty="0">
              <a:cs typeface="+mj-cs"/>
            </a:endParaRPr>
          </a:p>
        </p:txBody>
      </p:sp>
      <p:cxnSp>
        <p:nvCxnSpPr>
          <p:cNvPr id="57" name="מחבר חץ ישר 56"/>
          <p:cNvCxnSpPr/>
          <p:nvPr/>
        </p:nvCxnSpPr>
        <p:spPr>
          <a:xfrm flipH="1" flipV="1">
            <a:off x="2363660" y="2989159"/>
            <a:ext cx="1618850" cy="19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477214" y="2764640"/>
            <a:ext cx="151674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err="1" smtClean="0">
                <a:cs typeface="+mj-cs"/>
              </a:rPr>
              <a:t>התלך</a:t>
            </a:r>
            <a:r>
              <a:rPr lang="he-IL" sz="1400" dirty="0" smtClean="0">
                <a:cs typeface="+mj-cs"/>
              </a:rPr>
              <a:t> </a:t>
            </a:r>
            <a:r>
              <a:rPr lang="he-IL" sz="1400" dirty="0" err="1" smtClean="0">
                <a:cs typeface="+mj-cs"/>
              </a:rPr>
              <a:t>עימי</a:t>
            </a:r>
            <a:r>
              <a:rPr lang="he-IL" sz="1400" dirty="0" smtClean="0">
                <a:cs typeface="+mj-cs"/>
              </a:rPr>
              <a:t> למלחמה?</a:t>
            </a:r>
            <a:endParaRPr lang="he-IL" sz="1400" dirty="0">
              <a:cs typeface="+mj-cs"/>
            </a:endParaRPr>
          </a:p>
        </p:txBody>
      </p:sp>
      <p:cxnSp>
        <p:nvCxnSpPr>
          <p:cNvPr id="62" name="מחבר חץ ישר 61"/>
          <p:cNvCxnSpPr/>
          <p:nvPr/>
        </p:nvCxnSpPr>
        <p:spPr>
          <a:xfrm flipV="1">
            <a:off x="2490665" y="3317824"/>
            <a:ext cx="1618850" cy="19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 rot="2346175" flipH="1">
            <a:off x="5977251" y="3364866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ש. האם אני </a:t>
            </a:r>
            <a:r>
              <a:rPr lang="he-IL" sz="1400" b="1" dirty="0" smtClean="0">
                <a:cs typeface="+mj-cs"/>
              </a:rPr>
              <a:t>יצליח</a:t>
            </a:r>
            <a:r>
              <a:rPr lang="he-IL" sz="1400" dirty="0" smtClean="0">
                <a:cs typeface="+mj-cs"/>
              </a:rPr>
              <a:t> במלחמה?</a:t>
            </a:r>
            <a:endParaRPr lang="he-IL" sz="1400" dirty="0">
              <a:cs typeface="+mj-cs"/>
            </a:endParaRPr>
          </a:p>
        </p:txBody>
      </p:sp>
      <p:sp>
        <p:nvSpPr>
          <p:cNvPr id="64" name="TextBox 63"/>
          <p:cNvSpPr txBox="1"/>
          <p:nvPr/>
        </p:nvSpPr>
        <p:spPr>
          <a:xfrm rot="2333097" flipH="1">
            <a:off x="4934470" y="3777015"/>
            <a:ext cx="293513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ת. 1. "עלה </a:t>
            </a:r>
            <a:r>
              <a:rPr lang="he-IL" sz="1400" dirty="0">
                <a:cs typeface="+mj-cs"/>
              </a:rPr>
              <a:t>ו</a:t>
            </a:r>
            <a:r>
              <a:rPr lang="he-IL" sz="1400" dirty="0" smtClean="0">
                <a:cs typeface="+mj-cs"/>
              </a:rPr>
              <a:t>הצלח ונתן ה' ביד המלך"...</a:t>
            </a:r>
          </a:p>
          <a:p>
            <a:pPr algn="ctr"/>
            <a:r>
              <a:rPr lang="he-IL" sz="1400" dirty="0" smtClean="0">
                <a:cs typeface="+mj-cs"/>
              </a:rPr>
              <a:t>2. צדקיהו הביא קרניים ואמר </a:t>
            </a:r>
          </a:p>
          <a:p>
            <a:pPr algn="ctr"/>
            <a:r>
              <a:rPr lang="he-IL" sz="1400" dirty="0" smtClean="0">
                <a:cs typeface="+mj-cs"/>
              </a:rPr>
              <a:t>שאיתם יצליח ל"נגח" – להרוג את ארם.</a:t>
            </a:r>
            <a:endParaRPr lang="he-IL" sz="1400" dirty="0">
              <a:cs typeface="+mj-cs"/>
            </a:endParaRPr>
          </a:p>
        </p:txBody>
      </p:sp>
      <p:cxnSp>
        <p:nvCxnSpPr>
          <p:cNvPr id="67" name="מחבר חץ ישר 66"/>
          <p:cNvCxnSpPr/>
          <p:nvPr/>
        </p:nvCxnSpPr>
        <p:spPr>
          <a:xfrm flipH="1" flipV="1">
            <a:off x="5334000" y="3165352"/>
            <a:ext cx="2073738" cy="16057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מחבר חץ ישר 68"/>
          <p:cNvCxnSpPr/>
          <p:nvPr/>
        </p:nvCxnSpPr>
        <p:spPr>
          <a:xfrm>
            <a:off x="5876925" y="2764640"/>
            <a:ext cx="2155456" cy="1767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321520" y="2736700"/>
            <a:ext cx="83586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he-IL" sz="1400" u="sng" dirty="0" smtClean="0">
                <a:cs typeface="+mj-cs"/>
              </a:rPr>
              <a:t>רמות גלעד</a:t>
            </a:r>
            <a:endParaRPr lang="he-IL" sz="1400" u="sng" dirty="0">
              <a:cs typeface="+mj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64024" y="668432"/>
            <a:ext cx="151674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אחרי 3 שנים:</a:t>
            </a:r>
            <a:endParaRPr lang="he-IL" sz="1400" b="1" dirty="0"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64024" y="914193"/>
            <a:ext cx="151674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u="sng" dirty="0" smtClean="0">
                <a:cs typeface="+mj-cs"/>
              </a:rPr>
              <a:t>רמות גלעד: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שייכת לאחאב.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ונמצאת אצל בן הדד = מלך ארם</a:t>
            </a:r>
            <a:endParaRPr lang="he-IL" sz="1400" dirty="0">
              <a:cs typeface="+mj-cs"/>
            </a:endParaRPr>
          </a:p>
        </p:txBody>
      </p:sp>
      <p:cxnSp>
        <p:nvCxnSpPr>
          <p:cNvPr id="43" name="מחבר חץ ישר 42"/>
          <p:cNvCxnSpPr/>
          <p:nvPr/>
        </p:nvCxnSpPr>
        <p:spPr>
          <a:xfrm flipV="1">
            <a:off x="2490665" y="2686360"/>
            <a:ext cx="1618850" cy="19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28956" y="2458417"/>
            <a:ext cx="151674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>
                <a:cs typeface="+mj-cs"/>
              </a:rPr>
              <a:t>מגיע אליו</a:t>
            </a:r>
            <a:endParaRPr lang="he-IL" sz="1400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958" y="2114649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10984" y="2934082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2</a:t>
            </a:r>
            <a:endParaRPr lang="he-IL" sz="1400" dirty="0">
              <a:cs typeface="+mj-cs"/>
            </a:endParaRPr>
          </a:p>
        </p:txBody>
      </p:sp>
      <p:cxnSp>
        <p:nvCxnSpPr>
          <p:cNvPr id="47" name="מחבר חץ ישר 46"/>
          <p:cNvCxnSpPr/>
          <p:nvPr/>
        </p:nvCxnSpPr>
        <p:spPr>
          <a:xfrm>
            <a:off x="1821536" y="4980436"/>
            <a:ext cx="22969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454936" y="4509514"/>
            <a:ext cx="25918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האם אין עוד נביא?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האם איזבל הרגה את כל נביאי ה'?</a:t>
            </a:r>
            <a:endParaRPr lang="he-IL" sz="1400" dirty="0">
              <a:cs typeface="+mj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79560" y="5093505"/>
            <a:ext cx="259188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יש עוד נביא ה'.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אבל אני שונא אותו – </a:t>
            </a:r>
          </a:p>
          <a:p>
            <a:pPr marL="361950"/>
            <a:r>
              <a:rPr lang="he-IL" sz="1400" dirty="0" smtClean="0">
                <a:cs typeface="+mj-cs"/>
              </a:rPr>
              <a:t>כי הוא מנבא עלי רעה.</a:t>
            </a:r>
            <a:endParaRPr lang="he-IL" sz="1400" dirty="0">
              <a:cs typeface="+mj-cs"/>
            </a:endParaRPr>
          </a:p>
        </p:txBody>
      </p:sp>
      <p:cxnSp>
        <p:nvCxnSpPr>
          <p:cNvPr id="53" name="מחבר חץ ישר 52"/>
          <p:cNvCxnSpPr/>
          <p:nvPr/>
        </p:nvCxnSpPr>
        <p:spPr>
          <a:xfrm flipH="1">
            <a:off x="1821536" y="5763803"/>
            <a:ext cx="2306623" cy="16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035868" y="4146347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3</a:t>
            </a:r>
            <a:endParaRPr lang="he-IL" sz="1400" dirty="0">
              <a:cs typeface="+mj-c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08060" y="5957314"/>
            <a:ext cx="25918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אל תאמר כן,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כי הוא אומר את דבר ה'</a:t>
            </a:r>
            <a:endParaRPr lang="he-IL" sz="1400" dirty="0">
              <a:cs typeface="+mj-cs"/>
            </a:endParaRPr>
          </a:p>
        </p:txBody>
      </p:sp>
      <p:cxnSp>
        <p:nvCxnSpPr>
          <p:cNvPr id="61" name="מחבר חץ ישר 60"/>
          <p:cNvCxnSpPr/>
          <p:nvPr/>
        </p:nvCxnSpPr>
        <p:spPr>
          <a:xfrm>
            <a:off x="1812572" y="6423384"/>
            <a:ext cx="22969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1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8345" y="130780"/>
            <a:ext cx="219322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א' פרק י"ב</a:t>
            </a:r>
            <a:endParaRPr lang="he-IL" sz="2400" b="1" dirty="0"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63226" y="1044028"/>
            <a:ext cx="58862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ירבעם</a:t>
            </a:r>
            <a:endParaRPr lang="he-IL" sz="1400" b="1" dirty="0"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77379" y="1020614"/>
            <a:ext cx="57419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שלמה</a:t>
            </a:r>
            <a:endParaRPr lang="he-IL" sz="1400" b="1" dirty="0">
              <a:cs typeface="+mj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429289" y="1785591"/>
            <a:ext cx="62228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רחבעם</a:t>
            </a:r>
            <a:endParaRPr lang="he-IL" sz="1400" b="1" dirty="0">
              <a:cs typeface="+mj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5775" y="1624956"/>
            <a:ext cx="45397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שכם</a:t>
            </a:r>
            <a:endParaRPr lang="he-IL" sz="1400" dirty="0">
              <a:cs typeface="+mj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50164" y="2461845"/>
            <a:ext cx="48763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זקנים</a:t>
            </a:r>
            <a:endParaRPr lang="he-IL" sz="1400" dirty="0">
              <a:cs typeface="+mj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96922" y="2461845"/>
            <a:ext cx="50847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ילדים</a:t>
            </a:r>
            <a:endParaRPr lang="he-IL" sz="1400" dirty="0">
              <a:cs typeface="+mj-cs"/>
            </a:endParaRPr>
          </a:p>
        </p:txBody>
      </p:sp>
      <p:sp>
        <p:nvSpPr>
          <p:cNvPr id="48" name="TextBox 47"/>
          <p:cNvSpPr txBox="1"/>
          <p:nvPr/>
        </p:nvSpPr>
        <p:spPr>
          <a:xfrm rot="20134533">
            <a:off x="6310617" y="1341498"/>
            <a:ext cx="113204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200" dirty="0" smtClean="0">
                <a:cs typeface="+mj-cs"/>
              </a:rPr>
              <a:t>מיסים</a:t>
            </a:r>
          </a:p>
          <a:p>
            <a:pPr marL="342900" indent="-342900">
              <a:buAutoNum type="arabicPeriod"/>
            </a:pPr>
            <a:r>
              <a:rPr lang="he-IL" sz="1200" dirty="0" smtClean="0">
                <a:cs typeface="+mj-cs"/>
              </a:rPr>
              <a:t>לעלות לרגל</a:t>
            </a:r>
            <a:endParaRPr lang="he-IL" sz="1200" dirty="0"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95112" y="2934844"/>
            <a:ext cx="361028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"קטני עבה ממתני אבי"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"אבי יסר אתכם בשוטים, ואני איסר אתכם בעקרבים"</a:t>
            </a:r>
            <a:endParaRPr lang="he-IL" sz="1400" dirty="0">
              <a:cs typeface="+mj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39064" y="3599903"/>
            <a:ext cx="221086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"מה לנו חלק בדוד ונחלה בבן ישי"</a:t>
            </a:r>
            <a:endParaRPr lang="he-IL" sz="1400" dirty="0"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191713" y="820333"/>
            <a:ext cx="55816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מצרים</a:t>
            </a:r>
            <a:endParaRPr lang="he-IL" sz="1400" dirty="0">
              <a:cs typeface="+mj-cs"/>
            </a:endParaRPr>
          </a:p>
        </p:txBody>
      </p:sp>
      <p:cxnSp>
        <p:nvCxnSpPr>
          <p:cNvPr id="52" name="מחבר חץ ישר 51"/>
          <p:cNvCxnSpPr>
            <a:stCxn id="43" idx="2"/>
            <a:endCxn id="44" idx="0"/>
          </p:cNvCxnSpPr>
          <p:nvPr/>
        </p:nvCxnSpPr>
        <p:spPr>
          <a:xfrm flipH="1">
            <a:off x="5740432" y="1328391"/>
            <a:ext cx="24045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מחבר חץ ישר 52"/>
          <p:cNvCxnSpPr>
            <a:stCxn id="44" idx="2"/>
            <a:endCxn id="46" idx="0"/>
          </p:cNvCxnSpPr>
          <p:nvPr/>
        </p:nvCxnSpPr>
        <p:spPr>
          <a:xfrm>
            <a:off x="5740432" y="2093368"/>
            <a:ext cx="553549" cy="368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מחבר חץ ישר 53"/>
          <p:cNvCxnSpPr>
            <a:stCxn id="44" idx="2"/>
            <a:endCxn id="47" idx="0"/>
          </p:cNvCxnSpPr>
          <p:nvPr/>
        </p:nvCxnSpPr>
        <p:spPr>
          <a:xfrm flipH="1">
            <a:off x="5051159" y="2093368"/>
            <a:ext cx="689273" cy="368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מחבר חץ ישר 54"/>
          <p:cNvCxnSpPr>
            <a:stCxn id="42" idx="1"/>
            <a:endCxn id="44" idx="3"/>
          </p:cNvCxnSpPr>
          <p:nvPr/>
        </p:nvCxnSpPr>
        <p:spPr>
          <a:xfrm flipH="1">
            <a:off x="6051575" y="1197917"/>
            <a:ext cx="1611651" cy="741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מחבר חץ ישר 55"/>
          <p:cNvCxnSpPr>
            <a:stCxn id="43" idx="3"/>
            <a:endCxn id="42" idx="1"/>
          </p:cNvCxnSpPr>
          <p:nvPr/>
        </p:nvCxnSpPr>
        <p:spPr>
          <a:xfrm>
            <a:off x="6051575" y="1174503"/>
            <a:ext cx="1611651" cy="234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מחבר ישר 56"/>
          <p:cNvCxnSpPr/>
          <p:nvPr/>
        </p:nvCxnSpPr>
        <p:spPr>
          <a:xfrm>
            <a:off x="6755837" y="1065411"/>
            <a:ext cx="241599" cy="2415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מחבר ישר 57"/>
          <p:cNvCxnSpPr/>
          <p:nvPr/>
        </p:nvCxnSpPr>
        <p:spPr>
          <a:xfrm flipH="1">
            <a:off x="6755837" y="1065411"/>
            <a:ext cx="241599" cy="2415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457148" y="4447727"/>
            <a:ext cx="58862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ירבעם</a:t>
            </a:r>
            <a:endParaRPr lang="he-IL" sz="1400" b="1" dirty="0">
              <a:cs typeface="+mj-cs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00568" y="4375058"/>
            <a:ext cx="45397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שכם</a:t>
            </a:r>
            <a:endParaRPr lang="he-IL" sz="1400" dirty="0">
              <a:cs typeface="+mj-c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34699" y="4366176"/>
            <a:ext cx="67197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ירושלים</a:t>
            </a:r>
            <a:endParaRPr lang="he-IL" sz="1400" dirty="0">
              <a:cs typeface="+mj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042352" y="4467755"/>
            <a:ext cx="62228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רחבעם</a:t>
            </a:r>
            <a:endParaRPr lang="he-IL" sz="1400" b="1" dirty="0">
              <a:cs typeface="+mj-c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873235" y="4806074"/>
            <a:ext cx="96052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יהודה ובנימין</a:t>
            </a:r>
            <a:endParaRPr lang="he-IL" sz="1400" dirty="0">
              <a:cs typeface="+mj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02459" y="4814954"/>
            <a:ext cx="89800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10 השבטים</a:t>
            </a:r>
            <a:endParaRPr lang="he-IL" sz="1400" dirty="0">
              <a:cs typeface="+mj-cs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47824" y="5446683"/>
            <a:ext cx="3257623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מציב שומרים – לא לעלות לירושלים.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2 מזבחות – דן, ובית קל.</a:t>
            </a:r>
          </a:p>
          <a:p>
            <a:pPr marL="342900" indent="-342900">
              <a:buAutoNum type="arabicPeriod"/>
            </a:pPr>
            <a:r>
              <a:rPr lang="he-IL" sz="1400" dirty="0" err="1" smtClean="0">
                <a:cs typeface="+mj-cs"/>
              </a:rPr>
              <a:t>כהנים</a:t>
            </a:r>
            <a:r>
              <a:rPr lang="he-IL" sz="1400" dirty="0" smtClean="0">
                <a:cs typeface="+mj-cs"/>
              </a:rPr>
              <a:t> לא משבט לוי.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בדה חג מליבו – סוכות בט"ו חשון ולא בתשרי.</a:t>
            </a:r>
            <a:endParaRPr lang="he-IL" sz="1400" dirty="0">
              <a:cs typeface="+mj-cs"/>
            </a:endParaRPr>
          </a:p>
        </p:txBody>
      </p:sp>
      <p:cxnSp>
        <p:nvCxnSpPr>
          <p:cNvPr id="8" name="מחבר ישר 7"/>
          <p:cNvCxnSpPr/>
          <p:nvPr/>
        </p:nvCxnSpPr>
        <p:spPr>
          <a:xfrm>
            <a:off x="1082481" y="4000500"/>
            <a:ext cx="7950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מחבר ישר 10"/>
          <p:cNvCxnSpPr/>
          <p:nvPr/>
        </p:nvCxnSpPr>
        <p:spPr>
          <a:xfrm>
            <a:off x="5529771" y="1155451"/>
            <a:ext cx="456696" cy="589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>
          <a:xfrm>
            <a:off x="7751460" y="4729310"/>
            <a:ext cx="1" cy="157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מחבר חץ ישר 77"/>
          <p:cNvCxnSpPr/>
          <p:nvPr/>
        </p:nvCxnSpPr>
        <p:spPr>
          <a:xfrm>
            <a:off x="5305395" y="4712262"/>
            <a:ext cx="1" cy="157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מחבר ישר 5"/>
          <p:cNvCxnSpPr/>
          <p:nvPr/>
        </p:nvCxnSpPr>
        <p:spPr>
          <a:xfrm>
            <a:off x="5245070" y="3039533"/>
            <a:ext cx="90400" cy="147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מחבר ישר 8"/>
          <p:cNvCxnSpPr/>
          <p:nvPr/>
        </p:nvCxnSpPr>
        <p:spPr>
          <a:xfrm flipH="1">
            <a:off x="5245070" y="3039533"/>
            <a:ext cx="90400" cy="147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556537" y="2805556"/>
            <a:ext cx="177644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"אם תהיה היום עבד לעם..</a:t>
            </a:r>
          </a:p>
          <a:p>
            <a:pPr algn="ctr"/>
            <a:r>
              <a:rPr lang="he-IL" sz="1400" dirty="0" smtClean="0">
                <a:cs typeface="+mj-cs"/>
              </a:rPr>
              <a:t>ויעבדוך כל הימים"</a:t>
            </a:r>
            <a:endParaRPr lang="he-IL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808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299" y="206767"/>
            <a:ext cx="258115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כ"ב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3789" y="1070504"/>
            <a:ext cx="155788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יהודה = </a:t>
            </a:r>
            <a:r>
              <a:rPr lang="he-IL" b="1" dirty="0">
                <a:cs typeface="+mj-cs"/>
              </a:rPr>
              <a:t>יהושפט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8974" y="2806925"/>
            <a:ext cx="11526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 err="1">
                <a:cs typeface="+mj-cs"/>
              </a:rPr>
              <a:t>מיכיהו</a:t>
            </a:r>
            <a:endParaRPr lang="he-IL" b="1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6686" y="3470451"/>
            <a:ext cx="229243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עם ישראל נפוצים אל ההרים.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כצאן בלי רועה.</a:t>
            </a:r>
          </a:p>
          <a:p>
            <a:pPr marL="342900" indent="-342900">
              <a:buAutoNum type="arabicPeriod"/>
            </a:pPr>
            <a:r>
              <a:rPr lang="he-IL" sz="1400" dirty="0" err="1" smtClean="0">
                <a:cs typeface="+mj-cs"/>
              </a:rPr>
              <a:t>עמ"י</a:t>
            </a:r>
            <a:r>
              <a:rPr lang="he-IL" sz="1400" dirty="0" smtClean="0">
                <a:cs typeface="+mj-cs"/>
              </a:rPr>
              <a:t> ישובו לביתם בשלום.</a:t>
            </a:r>
            <a:endParaRPr lang="he-IL" sz="1400" dirty="0"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17566" y="1455484"/>
            <a:ext cx="89957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שליח</a:t>
            </a:r>
            <a:endParaRPr lang="he-IL" b="1" dirty="0">
              <a:cs typeface="+mj-cs"/>
            </a:endParaRPr>
          </a:p>
        </p:txBody>
      </p:sp>
      <p:sp>
        <p:nvSpPr>
          <p:cNvPr id="37" name="TextBox 36"/>
          <p:cNvSpPr txBox="1"/>
          <p:nvPr/>
        </p:nvSpPr>
        <p:spPr>
          <a:xfrm rot="2805221">
            <a:off x="2406099" y="2044192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כולם אמרו שאחאב יצליח</a:t>
            </a:r>
            <a:endParaRPr lang="he-IL" sz="1400" dirty="0">
              <a:cs typeface="+mj-cs"/>
            </a:endParaRPr>
          </a:p>
        </p:txBody>
      </p:sp>
      <p:sp>
        <p:nvSpPr>
          <p:cNvPr id="38" name="TextBox 37"/>
          <p:cNvSpPr txBox="1"/>
          <p:nvPr/>
        </p:nvSpPr>
        <p:spPr>
          <a:xfrm rot="2805221">
            <a:off x="2451166" y="2572614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רק מה שה' יאמר לי.</a:t>
            </a:r>
            <a:endParaRPr lang="he-IL" sz="1400" dirty="0">
              <a:cs typeface="+mj-cs"/>
            </a:endParaRPr>
          </a:p>
        </p:txBody>
      </p:sp>
      <p:sp>
        <p:nvSpPr>
          <p:cNvPr id="39" name="TextBox 38"/>
          <p:cNvSpPr txBox="1"/>
          <p:nvPr/>
        </p:nvSpPr>
        <p:spPr>
          <a:xfrm rot="19173966">
            <a:off x="4771507" y="1781628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ש. האם </a:t>
            </a:r>
            <a:r>
              <a:rPr lang="he-IL" sz="1400" b="1" dirty="0" smtClean="0">
                <a:cs typeface="+mj-cs"/>
              </a:rPr>
              <a:t>נצליח</a:t>
            </a:r>
            <a:r>
              <a:rPr lang="he-IL" sz="1400" dirty="0" smtClean="0">
                <a:cs typeface="+mj-cs"/>
              </a:rPr>
              <a:t> במלחמה?</a:t>
            </a:r>
            <a:endParaRPr lang="he-IL" sz="1400" dirty="0">
              <a:cs typeface="+mj-cs"/>
            </a:endParaRPr>
          </a:p>
        </p:txBody>
      </p:sp>
      <p:sp>
        <p:nvSpPr>
          <p:cNvPr id="40" name="TextBox 39"/>
          <p:cNvSpPr txBox="1"/>
          <p:nvPr/>
        </p:nvSpPr>
        <p:spPr>
          <a:xfrm rot="19173966">
            <a:off x="4281926" y="2410257"/>
            <a:ext cx="242679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ת. "עלה </a:t>
            </a:r>
            <a:r>
              <a:rPr lang="he-IL" sz="1400" dirty="0">
                <a:cs typeface="+mj-cs"/>
              </a:rPr>
              <a:t>ו</a:t>
            </a:r>
            <a:r>
              <a:rPr lang="he-IL" sz="1400" dirty="0" smtClean="0">
                <a:cs typeface="+mj-cs"/>
              </a:rPr>
              <a:t>הצלח ונתן ה' ביד המלך"...</a:t>
            </a:r>
            <a:endParaRPr lang="he-IL" sz="1400" dirty="0">
              <a:cs typeface="+mj-cs"/>
            </a:endParaRPr>
          </a:p>
        </p:txBody>
      </p:sp>
      <p:sp>
        <p:nvSpPr>
          <p:cNvPr id="41" name="TextBox 40"/>
          <p:cNvSpPr txBox="1"/>
          <p:nvPr/>
        </p:nvSpPr>
        <p:spPr>
          <a:xfrm rot="19173966">
            <a:off x="4996126" y="2452593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דבר רק אמת – מה שה' אומר.</a:t>
            </a:r>
            <a:endParaRPr lang="he-IL" sz="1400" dirty="0">
              <a:cs typeface="+mj-cs"/>
            </a:endParaRPr>
          </a:p>
        </p:txBody>
      </p:sp>
      <p:cxnSp>
        <p:nvCxnSpPr>
          <p:cNvPr id="48" name="מחבר חץ ישר 47"/>
          <p:cNvCxnSpPr/>
          <p:nvPr/>
        </p:nvCxnSpPr>
        <p:spPr>
          <a:xfrm flipH="1">
            <a:off x="4735356" y="1640150"/>
            <a:ext cx="1498433" cy="12741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מחבר חץ ישר 49"/>
          <p:cNvCxnSpPr/>
          <p:nvPr/>
        </p:nvCxnSpPr>
        <p:spPr>
          <a:xfrm flipV="1">
            <a:off x="4820022" y="1824817"/>
            <a:ext cx="1652704" cy="1421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מחבר חץ ישר 50"/>
          <p:cNvCxnSpPr/>
          <p:nvPr/>
        </p:nvCxnSpPr>
        <p:spPr>
          <a:xfrm flipH="1">
            <a:off x="5163900" y="2123315"/>
            <a:ext cx="1498433" cy="12741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מחבר חץ ישר 53"/>
          <p:cNvCxnSpPr/>
          <p:nvPr/>
        </p:nvCxnSpPr>
        <p:spPr>
          <a:xfrm>
            <a:off x="2847289" y="1721922"/>
            <a:ext cx="1083733" cy="1192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מחבר חץ ישר 54"/>
          <p:cNvCxnSpPr/>
          <p:nvPr/>
        </p:nvCxnSpPr>
        <p:spPr>
          <a:xfrm flipH="1" flipV="1">
            <a:off x="2584819" y="1935516"/>
            <a:ext cx="1083733" cy="1192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383501" y="1670928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47355" y="1568033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2</a:t>
            </a:r>
            <a:endParaRPr lang="he-IL" sz="1400" dirty="0"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82428" y="4301708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3</a:t>
            </a:r>
            <a:endParaRPr lang="he-IL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50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298" y="164432"/>
            <a:ext cx="258115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solidFill>
                  <a:prstClr val="black"/>
                </a:solidFill>
                <a:cs typeface="Times New Roman"/>
              </a:rPr>
              <a:t>מלכים א' פרק כ"ב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72381" y="1377582"/>
            <a:ext cx="8979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cs typeface="+mj-cs"/>
              </a:rPr>
              <a:t>הקב"ה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76141" y="1841987"/>
            <a:ext cx="153425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מימינו = מלאכי זכות.</a:t>
            </a:r>
            <a:endParaRPr lang="he-IL" sz="1400" dirty="0">
              <a:cs typeface="+mj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47808" y="1841987"/>
            <a:ext cx="182197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משמאלו = מלאכי חובה.</a:t>
            </a:r>
            <a:endParaRPr lang="he-IL" sz="1400" dirty="0">
              <a:cs typeface="+mj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29474" y="2272579"/>
            <a:ext cx="208581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מי יפתה את אחאב</a:t>
            </a:r>
            <a:r>
              <a:rPr lang="en-US" sz="1400" dirty="0" smtClean="0">
                <a:cs typeface="+mj-cs"/>
              </a:rPr>
              <a:t>;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לרדת למחמה.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ברמות גלעד.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ושם הוא ימות?</a:t>
            </a:r>
            <a:endParaRPr lang="he-IL" sz="1400" dirty="0"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60141" y="3316555"/>
            <a:ext cx="131233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cs typeface="+mj-cs"/>
              </a:rPr>
              <a:t>רוח</a:t>
            </a:r>
            <a:r>
              <a:rPr lang="he-IL" sz="1400" dirty="0" smtClean="0">
                <a:cs typeface="+mj-cs"/>
              </a:rPr>
              <a:t> </a:t>
            </a:r>
            <a:r>
              <a:rPr lang="he-IL" b="1" dirty="0">
                <a:cs typeface="+mj-cs"/>
              </a:rPr>
              <a:t>נבות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83941" y="3802490"/>
            <a:ext cx="199591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נבות מת = עדות שקר.</a:t>
            </a:r>
            <a:endParaRPr lang="he-IL" sz="1400" dirty="0">
              <a:cs typeface="+mj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29474" y="4164625"/>
            <a:ext cx="175037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ימות = נביאי שקר.</a:t>
            </a:r>
            <a:endParaRPr lang="he-IL" sz="1400" dirty="0"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79498" y="900017"/>
            <a:ext cx="269084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b="1" u="sng" dirty="0" err="1" smtClean="0">
                <a:cs typeface="+mj-cs"/>
              </a:rPr>
              <a:t>מיכיהו</a:t>
            </a:r>
            <a:r>
              <a:rPr lang="he-IL" sz="1400" b="1" u="sng" dirty="0" smtClean="0">
                <a:cs typeface="+mj-cs"/>
              </a:rPr>
              <a:t> ממשיך ומספר מה ראה בשמים:</a:t>
            </a:r>
            <a:endParaRPr lang="he-IL" sz="1400" b="1" u="sng" dirty="0">
              <a:cs typeface="+mj-cs"/>
            </a:endParaRPr>
          </a:p>
        </p:txBody>
      </p:sp>
      <p:cxnSp>
        <p:nvCxnSpPr>
          <p:cNvPr id="46" name="מחבר ישר 45"/>
          <p:cNvCxnSpPr/>
          <p:nvPr/>
        </p:nvCxnSpPr>
        <p:spPr>
          <a:xfrm>
            <a:off x="272480" y="4944245"/>
            <a:ext cx="919946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056742" y="5827535"/>
            <a:ext cx="199591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שומע את </a:t>
            </a:r>
            <a:r>
              <a:rPr lang="he-IL" sz="1400" dirty="0" err="1" smtClean="0">
                <a:cs typeface="+mj-cs"/>
              </a:rPr>
              <a:t>הכל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סטר למיכה על הלחי.</a:t>
            </a:r>
          </a:p>
        </p:txBody>
      </p:sp>
      <p:sp>
        <p:nvSpPr>
          <p:cNvPr id="6" name="מלבן 5"/>
          <p:cNvSpPr/>
          <p:nvPr/>
        </p:nvSpPr>
        <p:spPr>
          <a:xfrm>
            <a:off x="7056742" y="5169009"/>
            <a:ext cx="1550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b="1" dirty="0">
                <a:cs typeface="+mj-cs"/>
              </a:rPr>
              <a:t>צדקיה בן כנענה </a:t>
            </a:r>
            <a:endParaRPr lang="he-IL" b="1" dirty="0" smtClean="0">
              <a:cs typeface="+mj-cs"/>
            </a:endParaRPr>
          </a:p>
          <a:p>
            <a:pPr lvl="0" algn="ctr"/>
            <a:r>
              <a:rPr lang="he-IL" b="1" dirty="0" smtClean="0">
                <a:cs typeface="+mj-cs"/>
              </a:rPr>
              <a:t>(</a:t>
            </a:r>
            <a:r>
              <a:rPr lang="he-IL" b="1" dirty="0">
                <a:cs typeface="+mj-cs"/>
              </a:rPr>
              <a:t>נביא השקר)  </a:t>
            </a:r>
          </a:p>
        </p:txBody>
      </p:sp>
      <p:sp>
        <p:nvSpPr>
          <p:cNvPr id="48" name="מלבן 47"/>
          <p:cNvSpPr/>
          <p:nvPr/>
        </p:nvSpPr>
        <p:spPr>
          <a:xfrm>
            <a:off x="3549645" y="5904479"/>
            <a:ext cx="601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e-IL" b="1" dirty="0" smtClean="0">
                <a:cs typeface="+mj-cs"/>
              </a:rPr>
              <a:t>מיכה</a:t>
            </a:r>
            <a:endParaRPr lang="he-IL" b="1" dirty="0">
              <a:cs typeface="+mj-cs"/>
            </a:endParaRPr>
          </a:p>
        </p:txBody>
      </p:sp>
      <p:cxnSp>
        <p:nvCxnSpPr>
          <p:cNvPr id="49" name="מחבר חץ ישר 48"/>
          <p:cNvCxnSpPr/>
          <p:nvPr/>
        </p:nvCxnSpPr>
        <p:spPr>
          <a:xfrm>
            <a:off x="4151092" y="6140381"/>
            <a:ext cx="22969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784492" y="5669459"/>
            <a:ext cx="25918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>
                <a:cs typeface="+mj-cs"/>
              </a:rPr>
              <a:t>ביום שזה יקרה:</a:t>
            </a:r>
          </a:p>
          <a:p>
            <a:r>
              <a:rPr lang="he-IL" sz="1400" dirty="0" smtClean="0">
                <a:cs typeface="+mj-cs"/>
              </a:rPr>
              <a:t>תתחבא, כי ירצו להרוג אותך...</a:t>
            </a:r>
            <a:endParaRPr lang="he-IL" sz="1400" dirty="0"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691555" y="5438626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302527" y="5338285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2</a:t>
            </a:r>
            <a:endParaRPr lang="he-IL" sz="1400" dirty="0">
              <a:cs typeface="+mj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02052" y="5184397"/>
            <a:ext cx="274434" cy="30777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3</a:t>
            </a:r>
            <a:endParaRPr lang="he-IL" sz="1400" dirty="0">
              <a:cs typeface="+mj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7843" y="5577534"/>
            <a:ext cx="2591880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b="1" dirty="0" smtClean="0">
                <a:cs typeface="+mj-cs"/>
              </a:rPr>
              <a:t>אחאב</a:t>
            </a:r>
            <a:r>
              <a:rPr lang="he-IL" sz="1400" dirty="0" smtClean="0">
                <a:cs typeface="+mj-cs"/>
              </a:rPr>
              <a:t> מצווה את </a:t>
            </a:r>
            <a:r>
              <a:rPr lang="he-IL" sz="1400" b="1" dirty="0">
                <a:cs typeface="+mj-cs"/>
              </a:rPr>
              <a:t>צדקיה</a:t>
            </a:r>
            <a:r>
              <a:rPr lang="he-IL" sz="1400" dirty="0" smtClean="0">
                <a:cs typeface="+mj-cs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לשים את </a:t>
            </a:r>
            <a:r>
              <a:rPr lang="he-IL" sz="1400" b="1" dirty="0">
                <a:cs typeface="+mj-cs"/>
              </a:rPr>
              <a:t>מיכה</a:t>
            </a:r>
            <a:r>
              <a:rPr lang="he-IL" sz="1400" dirty="0" smtClean="0">
                <a:cs typeface="+mj-cs"/>
              </a:rPr>
              <a:t> בכלא.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ושיאכל שם מים לחץ ולחם לחץ.</a:t>
            </a:r>
            <a:endParaRPr lang="he-IL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15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298" y="164432"/>
            <a:ext cx="258115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solidFill>
                  <a:prstClr val="black"/>
                </a:solidFill>
                <a:cs typeface="Times New Roman"/>
              </a:rPr>
              <a:t>מלכים א' פרק כ"ב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(4)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3685" y="1013555"/>
            <a:ext cx="265238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חייל פשוט שלח חץ </a:t>
            </a:r>
          </a:p>
          <a:p>
            <a:pPr algn="ctr"/>
            <a:r>
              <a:rPr lang="he-IL" sz="1400" dirty="0" smtClean="0">
                <a:cs typeface="+mj-cs"/>
              </a:rPr>
              <a:t>(נעמן שר צבא ארם) </a:t>
            </a:r>
            <a:endParaRPr lang="he-IL" sz="1400" dirty="0"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3751" y="1636994"/>
            <a:ext cx="2232248" cy="3102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נפצע</a:t>
            </a:r>
            <a:endParaRPr lang="he-IL" sz="1400" dirty="0"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63751" y="2683783"/>
            <a:ext cx="2232248" cy="3102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נשאר במרכבה מול ארם </a:t>
            </a:r>
            <a:endParaRPr lang="he-IL" sz="1400" dirty="0"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2378" y="3061679"/>
            <a:ext cx="291499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כל המרכבה מתמלאת בדם, עד שאחאב מת.</a:t>
            </a:r>
            <a:endParaRPr lang="he-IL" sz="1400" dirty="0"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39715" y="3439575"/>
            <a:ext cx="288032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מנקים את המרכבה בנהר, ליד כרם נבות.</a:t>
            </a:r>
            <a:endParaRPr lang="he-IL" sz="1400" dirty="0"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63751" y="3817471"/>
            <a:ext cx="223224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הכלבים מלקקים את הדם שבנהר</a:t>
            </a:r>
            <a:endParaRPr lang="he-IL" sz="1400" dirty="0"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32405" y="4804762"/>
            <a:ext cx="195480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מת</a:t>
            </a:r>
            <a:endParaRPr lang="he-IL" sz="1400" dirty="0"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60933" y="5188805"/>
            <a:ext cx="229774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ישראל חוזרים כל אחד לבד, בשלום</a:t>
            </a:r>
            <a:endParaRPr lang="he-IL" sz="1400" dirty="0"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65691" y="5572848"/>
            <a:ext cx="208823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בן הדד = ארם = נצחו</a:t>
            </a:r>
            <a:endParaRPr lang="he-IL" sz="1400" dirty="0"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92445" y="5956890"/>
            <a:ext cx="123472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ארם שמחים</a:t>
            </a:r>
            <a:endParaRPr lang="he-IL" sz="1400" dirty="0">
              <a:cs typeface="+mj-cs"/>
            </a:endParaRPr>
          </a:p>
        </p:txBody>
      </p:sp>
      <p:cxnSp>
        <p:nvCxnSpPr>
          <p:cNvPr id="25" name="מחבר חץ ישר 24"/>
          <p:cNvCxnSpPr/>
          <p:nvPr/>
        </p:nvCxnSpPr>
        <p:spPr>
          <a:xfrm>
            <a:off x="4779875" y="1494833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מחבר חץ ישר 25"/>
          <p:cNvCxnSpPr/>
          <p:nvPr/>
        </p:nvCxnSpPr>
        <p:spPr>
          <a:xfrm>
            <a:off x="4779875" y="1874074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מחבר חץ ישר 26"/>
          <p:cNvCxnSpPr/>
          <p:nvPr/>
        </p:nvCxnSpPr>
        <p:spPr>
          <a:xfrm>
            <a:off x="4779875" y="2922208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מחבר חץ ישר 27"/>
          <p:cNvCxnSpPr/>
          <p:nvPr/>
        </p:nvCxnSpPr>
        <p:spPr>
          <a:xfrm>
            <a:off x="4779875" y="3301448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מחבר חץ ישר 28"/>
          <p:cNvCxnSpPr/>
          <p:nvPr/>
        </p:nvCxnSpPr>
        <p:spPr>
          <a:xfrm>
            <a:off x="4779875" y="3680688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מחבר חץ ישר 30"/>
          <p:cNvCxnSpPr/>
          <p:nvPr/>
        </p:nvCxnSpPr>
        <p:spPr>
          <a:xfrm>
            <a:off x="4909807" y="5065813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מחבר חץ ישר 31"/>
          <p:cNvCxnSpPr/>
          <p:nvPr/>
        </p:nvCxnSpPr>
        <p:spPr>
          <a:xfrm>
            <a:off x="4909807" y="5439343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מחבר חץ ישר 32"/>
          <p:cNvCxnSpPr/>
          <p:nvPr/>
        </p:nvCxnSpPr>
        <p:spPr>
          <a:xfrm>
            <a:off x="4909807" y="5812874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מחבר ישר 33"/>
          <p:cNvCxnSpPr/>
          <p:nvPr/>
        </p:nvCxnSpPr>
        <p:spPr>
          <a:xfrm>
            <a:off x="272480" y="4546296"/>
            <a:ext cx="919946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369013" y="2054873"/>
            <a:ext cx="28217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אחאב לרכב: </a:t>
            </a:r>
          </a:p>
          <a:p>
            <a:pPr algn="ctr"/>
            <a:r>
              <a:rPr lang="he-IL" sz="1400" dirty="0" smtClean="0">
                <a:cs typeface="+mj-cs"/>
              </a:rPr>
              <a:t>תוציא אותי מהמחנה, כי אני </a:t>
            </a:r>
            <a:r>
              <a:rPr lang="he-IL" sz="1400" b="1" u="sng" dirty="0" smtClean="0">
                <a:cs typeface="+mj-cs"/>
              </a:rPr>
              <a:t>חולה</a:t>
            </a:r>
            <a:r>
              <a:rPr lang="he-IL" sz="1400" b="1" dirty="0" smtClean="0">
                <a:cs typeface="+mj-cs"/>
              </a:rPr>
              <a:t>!</a:t>
            </a:r>
            <a:endParaRPr lang="he-IL" sz="1400" b="1" dirty="0">
              <a:cs typeface="+mj-cs"/>
            </a:endParaRPr>
          </a:p>
        </p:txBody>
      </p:sp>
      <p:cxnSp>
        <p:nvCxnSpPr>
          <p:cNvPr id="38" name="מחבר חץ ישר 37"/>
          <p:cNvCxnSpPr/>
          <p:nvPr/>
        </p:nvCxnSpPr>
        <p:spPr>
          <a:xfrm>
            <a:off x="4779875" y="2530374"/>
            <a:ext cx="0" cy="243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56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298" y="164432"/>
            <a:ext cx="258115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solidFill>
                  <a:prstClr val="black"/>
                </a:solidFill>
                <a:cs typeface="Times New Roman"/>
              </a:rPr>
              <a:t>מלכים א' פרק כ"ב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(5)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34" name="מחבר ישר 33"/>
          <p:cNvCxnSpPr/>
          <p:nvPr/>
        </p:nvCxnSpPr>
        <p:spPr>
          <a:xfrm>
            <a:off x="272480" y="4546296"/>
            <a:ext cx="919946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7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/>
          <p:cNvSpPr/>
          <p:nvPr/>
        </p:nvSpPr>
        <p:spPr>
          <a:xfrm>
            <a:off x="0" y="0"/>
            <a:ext cx="9906000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TextBox 4"/>
          <p:cNvSpPr txBox="1"/>
          <p:nvPr/>
        </p:nvSpPr>
        <p:spPr>
          <a:xfrm>
            <a:off x="4019091" y="260648"/>
            <a:ext cx="251062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>
                <a:solidFill>
                  <a:prstClr val="black"/>
                </a:solidFill>
                <a:cs typeface="Times New Roman"/>
              </a:rPr>
              <a:t>מלכים א' פרק י"ג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(1)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6553" y="1537621"/>
            <a:ext cx="58862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ירבעם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8253" y="1872232"/>
            <a:ext cx="2449710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מזבח, מזבח – דן, בית קל.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יולד בן לבית דוד ושמו </a:t>
            </a:r>
            <a:r>
              <a:rPr lang="he-IL" sz="1400" dirty="0" err="1" smtClean="0">
                <a:cs typeface="+mj-cs"/>
              </a:rPr>
              <a:t>יאושיהו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יקריבו על הבמות כהני ע"ז.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עצמות אדם ישרפו עליך. </a:t>
            </a:r>
            <a:endParaRPr lang="he-IL" sz="1400" dirty="0"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2847" y="2361461"/>
            <a:ext cx="226376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דשן – אדמה. ועליו בשר הקרבנות.</a:t>
            </a:r>
            <a:endParaRPr lang="he-IL" sz="1400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2930" y="1526765"/>
            <a:ext cx="89319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עידו הנביא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1352" y="3414047"/>
            <a:ext cx="2007281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לא לאכול – בגלל </a:t>
            </a:r>
            <a:r>
              <a:rPr lang="he-IL" sz="1400" dirty="0" err="1" smtClean="0">
                <a:cs typeface="+mj-cs"/>
              </a:rPr>
              <a:t>הע"ז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לא לשתות – בגלל </a:t>
            </a:r>
            <a:r>
              <a:rPr lang="he-IL" sz="1400" dirty="0" err="1" smtClean="0">
                <a:cs typeface="+mj-cs"/>
              </a:rPr>
              <a:t>הע"ז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לא לחזור באותה דרך.</a:t>
            </a:r>
            <a:endParaRPr lang="he-IL" sz="1400" dirty="0">
              <a:cs typeface="+mj-cs"/>
            </a:endParaRPr>
          </a:p>
        </p:txBody>
      </p:sp>
      <p:cxnSp>
        <p:nvCxnSpPr>
          <p:cNvPr id="34" name="מחבר חץ ישר 33"/>
          <p:cNvCxnSpPr>
            <a:stCxn id="10" idx="3"/>
            <a:endCxn id="6" idx="1"/>
          </p:cNvCxnSpPr>
          <p:nvPr/>
        </p:nvCxnSpPr>
        <p:spPr>
          <a:xfrm>
            <a:off x="4456123" y="1680654"/>
            <a:ext cx="1760430" cy="108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1" name="קבוצה 30"/>
          <p:cNvGrpSpPr/>
          <p:nvPr/>
        </p:nvGrpSpPr>
        <p:grpSpPr>
          <a:xfrm>
            <a:off x="203674" y="4284779"/>
            <a:ext cx="2165944" cy="1080120"/>
            <a:chOff x="203674" y="2947046"/>
            <a:chExt cx="2165944" cy="1080120"/>
          </a:xfrm>
        </p:grpSpPr>
        <p:sp>
          <p:nvSpPr>
            <p:cNvPr id="9" name="TextBox 8"/>
            <p:cNvSpPr txBox="1"/>
            <p:nvPr/>
          </p:nvSpPr>
          <p:spPr>
            <a:xfrm>
              <a:off x="270187" y="3019054"/>
              <a:ext cx="1992854" cy="95410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he-IL" sz="1400" dirty="0" smtClean="0">
                  <a:cs typeface="+mj-cs"/>
                </a:rPr>
                <a:t>היד משתתקת.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he-IL" sz="1400" dirty="0" smtClean="0">
                  <a:cs typeface="+mj-cs"/>
                </a:rPr>
                <a:t>מזבח נקרע </a:t>
              </a:r>
              <a:r>
                <a:rPr lang="he-IL" sz="1400" dirty="0" err="1" smtClean="0">
                  <a:cs typeface="+mj-cs"/>
                </a:rPr>
                <a:t>לשתים</a:t>
              </a:r>
              <a:r>
                <a:rPr lang="he-IL" sz="1400" dirty="0" smtClean="0">
                  <a:cs typeface="+mj-cs"/>
                </a:rPr>
                <a:t>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he-IL" sz="1400" dirty="0" smtClean="0">
                  <a:cs typeface="+mj-cs"/>
                </a:rPr>
                <a:t>"התפלל לאלוקיך".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he-IL" sz="1400" dirty="0" smtClean="0">
                  <a:cs typeface="+mj-cs"/>
                </a:rPr>
                <a:t>עידו מתפלל והיד חוזרת.</a:t>
              </a:r>
              <a:endParaRPr lang="he-IL" sz="1400" dirty="0">
                <a:cs typeface="+mj-cs"/>
              </a:endParaRPr>
            </a:p>
          </p:txBody>
        </p:sp>
        <p:sp>
          <p:nvSpPr>
            <p:cNvPr id="46" name="מלבן 45"/>
            <p:cNvSpPr/>
            <p:nvPr/>
          </p:nvSpPr>
          <p:spPr>
            <a:xfrm>
              <a:off x="203674" y="2947046"/>
              <a:ext cx="2165944" cy="1080120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8588752" y="-31924"/>
            <a:ext cx="50045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בס"ד</a:t>
            </a:r>
            <a:endParaRPr lang="he-IL" sz="1400" dirty="0">
              <a:cs typeface="+mj-cs"/>
            </a:endParaRPr>
          </a:p>
        </p:txBody>
      </p:sp>
      <p:cxnSp>
        <p:nvCxnSpPr>
          <p:cNvPr id="42" name="מחבר חץ ישר 41"/>
          <p:cNvCxnSpPr/>
          <p:nvPr/>
        </p:nvCxnSpPr>
        <p:spPr>
          <a:xfrm flipH="1">
            <a:off x="4145343" y="3056067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מחבר חץ ישר 43"/>
          <p:cNvCxnSpPr/>
          <p:nvPr/>
        </p:nvCxnSpPr>
        <p:spPr>
          <a:xfrm>
            <a:off x="4145342" y="3418017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046583" y="2838678"/>
            <a:ext cx="50687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מזמין</a:t>
            </a:r>
            <a:endParaRPr lang="he-IL" sz="1400" dirty="0">
              <a:cs typeface="+mj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14394" y="3212781"/>
            <a:ext cx="91243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מסרב בגלל</a:t>
            </a:r>
            <a:r>
              <a:rPr lang="en-US" sz="1400" dirty="0" smtClean="0">
                <a:cs typeface="+mj-cs"/>
              </a:rPr>
              <a:t>;</a:t>
            </a:r>
            <a:endParaRPr lang="he-IL" sz="1400" dirty="0">
              <a:cs typeface="+mj-cs"/>
            </a:endParaRPr>
          </a:p>
        </p:txBody>
      </p:sp>
      <p:cxnSp>
        <p:nvCxnSpPr>
          <p:cNvPr id="3" name="מחבר ישר 2"/>
          <p:cNvCxnSpPr/>
          <p:nvPr/>
        </p:nvCxnSpPr>
        <p:spPr>
          <a:xfrm flipV="1">
            <a:off x="6345560" y="1972747"/>
            <a:ext cx="0" cy="3765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מחבר ישר 19"/>
          <p:cNvCxnSpPr/>
          <p:nvPr/>
        </p:nvCxnSpPr>
        <p:spPr>
          <a:xfrm>
            <a:off x="6345560" y="1972747"/>
            <a:ext cx="404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מחבר ישר 28"/>
          <p:cNvCxnSpPr/>
          <p:nvPr/>
        </p:nvCxnSpPr>
        <p:spPr>
          <a:xfrm>
            <a:off x="6749632" y="1972747"/>
            <a:ext cx="0" cy="3765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מלבן 29"/>
          <p:cNvSpPr/>
          <p:nvPr/>
        </p:nvSpPr>
        <p:spPr>
          <a:xfrm>
            <a:off x="6436067" y="1925117"/>
            <a:ext cx="238726" cy="36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039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/>
          <p:cNvSpPr/>
          <p:nvPr/>
        </p:nvSpPr>
        <p:spPr>
          <a:xfrm>
            <a:off x="0" y="0"/>
            <a:ext cx="9906000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TextBox 4"/>
          <p:cNvSpPr txBox="1"/>
          <p:nvPr/>
        </p:nvSpPr>
        <p:spPr>
          <a:xfrm>
            <a:off x="3652805" y="121964"/>
            <a:ext cx="260039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>
                <a:cs typeface="+mj-cs"/>
              </a:rPr>
              <a:t>מלכים א' פרק י"ג </a:t>
            </a:r>
            <a:r>
              <a:rPr lang="he-IL" b="1" dirty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4471" y="4946143"/>
            <a:ext cx="63511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הקב"ה</a:t>
            </a:r>
            <a:endParaRPr lang="he-IL" sz="1400" b="1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2837" y="4997607"/>
            <a:ext cx="58862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ירבעם</a:t>
            </a:r>
            <a:endParaRPr lang="he-IL" sz="1400" b="1" dirty="0"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26982" y="3586855"/>
            <a:ext cx="2366417" cy="138499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אחרי כל זה לא חזר ירבעם בתשובה</a:t>
            </a:r>
            <a:r>
              <a:rPr lang="en-US" sz="1400" dirty="0" smtClean="0">
                <a:cs typeface="+mj-cs"/>
              </a:rPr>
              <a:t>;</a:t>
            </a:r>
          </a:p>
          <a:p>
            <a:r>
              <a:rPr lang="he-IL" sz="1400" dirty="0" smtClean="0">
                <a:cs typeface="+mj-cs"/>
              </a:rPr>
              <a:t>אחרי כל זה –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אחרי: 	א. יבשה ידו.</a:t>
            </a:r>
          </a:p>
          <a:p>
            <a:r>
              <a:rPr lang="he-IL" sz="1400" dirty="0">
                <a:cs typeface="+mj-cs"/>
              </a:rPr>
              <a:t>	</a:t>
            </a:r>
            <a:r>
              <a:rPr lang="he-IL" sz="1400" dirty="0" smtClean="0">
                <a:cs typeface="+mj-cs"/>
              </a:rPr>
              <a:t>ב. קריעת המזבח.</a:t>
            </a:r>
          </a:p>
          <a:p>
            <a:r>
              <a:rPr lang="he-IL" sz="1400" dirty="0">
                <a:cs typeface="+mj-cs"/>
              </a:rPr>
              <a:t>	</a:t>
            </a:r>
            <a:r>
              <a:rPr lang="he-IL" sz="1400" dirty="0" smtClean="0">
                <a:cs typeface="+mj-cs"/>
              </a:rPr>
              <a:t>ג. עידו נפטר.</a:t>
            </a:r>
          </a:p>
          <a:p>
            <a:r>
              <a:rPr lang="he-IL" sz="1400" dirty="0" smtClean="0">
                <a:cs typeface="+mj-cs"/>
              </a:rPr>
              <a:t>2. אחרי:</a:t>
            </a:r>
            <a:endParaRPr lang="he-IL" sz="1400" dirty="0"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588752" y="-31924"/>
            <a:ext cx="50045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בס"ד</a:t>
            </a:r>
            <a:endParaRPr lang="he-IL" sz="1400" dirty="0">
              <a:cs typeface="+mj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50756" y="4898785"/>
            <a:ext cx="142859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תפס אותו בבגד שלו.</a:t>
            </a:r>
            <a:endParaRPr lang="he-IL" sz="1400" dirty="0">
              <a:cs typeface="+mj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31997" y="5253919"/>
            <a:ext cx="204735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אני אתה ובן ישי נטייל בגן עדן.</a:t>
            </a:r>
            <a:endParaRPr lang="he-IL" sz="1400" dirty="0">
              <a:cs typeface="+mj-cs"/>
            </a:endParaRPr>
          </a:p>
        </p:txBody>
      </p:sp>
      <p:cxnSp>
        <p:nvCxnSpPr>
          <p:cNvPr id="53" name="מחבר חץ ישר 52"/>
          <p:cNvCxnSpPr/>
          <p:nvPr/>
        </p:nvCxnSpPr>
        <p:spPr>
          <a:xfrm flipH="1">
            <a:off x="3554306" y="5151496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מחבר חץ ישר 53"/>
          <p:cNvCxnSpPr/>
          <p:nvPr/>
        </p:nvCxnSpPr>
        <p:spPr>
          <a:xfrm flipH="1">
            <a:off x="3554305" y="5489689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511971" y="5590515"/>
            <a:ext cx="80663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/>
            <a:r>
              <a:rPr lang="he-IL" sz="1400" dirty="0" smtClean="0">
                <a:cs typeface="+mj-cs"/>
              </a:rPr>
              <a:t>מי בראש?</a:t>
            </a:r>
            <a:endParaRPr lang="he-IL" sz="1400" dirty="0">
              <a:cs typeface="+mj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816580" y="5932160"/>
            <a:ext cx="216277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בן ישי בראש (בן ישי  – רחבעם)</a:t>
            </a:r>
            <a:endParaRPr lang="he-IL" sz="1400" dirty="0">
              <a:cs typeface="+mj-cs"/>
            </a:endParaRPr>
          </a:p>
        </p:txBody>
      </p:sp>
      <p:cxnSp>
        <p:nvCxnSpPr>
          <p:cNvPr id="57" name="מחבר חץ ישר 56"/>
          <p:cNvCxnSpPr/>
          <p:nvPr/>
        </p:nvCxnSpPr>
        <p:spPr>
          <a:xfrm>
            <a:off x="3554306" y="5829737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מחבר חץ ישר 57"/>
          <p:cNvCxnSpPr/>
          <p:nvPr/>
        </p:nvCxnSpPr>
        <p:spPr>
          <a:xfrm flipH="1">
            <a:off x="3554305" y="6167930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495980" y="6239937"/>
            <a:ext cx="248337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/>
            <a:r>
              <a:rPr lang="he-IL" sz="1400" dirty="0" smtClean="0">
                <a:cs typeface="+mj-cs"/>
              </a:rPr>
              <a:t>אם כן – אני לא רוצה = </a:t>
            </a:r>
          </a:p>
          <a:p>
            <a:pPr algn="l"/>
            <a:r>
              <a:rPr lang="he-IL" sz="1400" dirty="0" smtClean="0">
                <a:cs typeface="+mj-cs"/>
              </a:rPr>
              <a:t>בגלל הגאווה – הפסיד את העולם הבא.</a:t>
            </a:r>
            <a:endParaRPr lang="he-IL" sz="1400" dirty="0">
              <a:cs typeface="+mj-cs"/>
            </a:endParaRPr>
          </a:p>
        </p:txBody>
      </p:sp>
      <p:cxnSp>
        <p:nvCxnSpPr>
          <p:cNvPr id="60" name="מחבר חץ ישר 59"/>
          <p:cNvCxnSpPr/>
          <p:nvPr/>
        </p:nvCxnSpPr>
        <p:spPr>
          <a:xfrm>
            <a:off x="3554305" y="6475707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085993" y="887273"/>
            <a:ext cx="8114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נביא שקר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794363" y="887273"/>
            <a:ext cx="80182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נביא אמת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908059" y="1068597"/>
            <a:ext cx="114646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יונתן בן גרשום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965884" y="1083552"/>
            <a:ext cx="46839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עידו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106593" y="902113"/>
            <a:ext cx="63511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הקב"ה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458600" y="954957"/>
            <a:ext cx="159697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בגלל שלא שמעת בקולי</a:t>
            </a:r>
          </a:p>
          <a:p>
            <a:r>
              <a:rPr lang="he-IL" sz="1400" dirty="0" smtClean="0">
                <a:cs typeface="+mj-cs"/>
              </a:rPr>
              <a:t>לא תקבר עם אבותיך</a:t>
            </a:r>
            <a:endParaRPr lang="he-IL" sz="1400" dirty="0">
              <a:cs typeface="+mj-cs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868370" y="887273"/>
            <a:ext cx="50687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מזמין</a:t>
            </a:r>
            <a:endParaRPr lang="he-IL" sz="1400" dirty="0">
              <a:cs typeface="+mj-cs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584695" y="1242408"/>
            <a:ext cx="52290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מסרב</a:t>
            </a:r>
            <a:endParaRPr lang="he-IL" sz="1400" dirty="0">
              <a:cs typeface="+mj-cs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44735" y="1478177"/>
            <a:ext cx="200728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גם אני נביא,</a:t>
            </a:r>
          </a:p>
          <a:p>
            <a:pPr algn="ctr"/>
            <a:r>
              <a:rPr lang="he-IL" sz="1400" dirty="0" smtClean="0">
                <a:cs typeface="+mj-cs"/>
              </a:rPr>
              <a:t>וה' אמר שאתה יכול לבוא אלי.</a:t>
            </a:r>
            <a:endParaRPr lang="he-IL" sz="1400" dirty="0">
              <a:cs typeface="+mj-c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656703" y="1910225"/>
            <a:ext cx="61747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מסכים.</a:t>
            </a:r>
            <a:endParaRPr lang="he-IL" sz="1400" dirty="0">
              <a:cs typeface="+mj-cs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82066" y="2198257"/>
            <a:ext cx="95090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נותן לו חמור</a:t>
            </a:r>
            <a:endParaRPr lang="he-IL" sz="1400" dirty="0">
              <a:cs typeface="+mj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620477" y="2486289"/>
            <a:ext cx="143020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לוקח וקובר בבית קל</a:t>
            </a:r>
            <a:endParaRPr lang="he-IL" sz="1400" dirty="0">
              <a:cs typeface="+mj-cs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650777" y="3006296"/>
            <a:ext cx="171393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שימו עצמותי עם עצמותיו</a:t>
            </a:r>
            <a:endParaRPr lang="he-IL" sz="1400" dirty="0">
              <a:cs typeface="+mj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42526" y="1540893"/>
            <a:ext cx="2039404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b="1" dirty="0" smtClean="0">
                <a:cs typeface="+mj-cs"/>
              </a:rPr>
              <a:t>חמור</a:t>
            </a:r>
            <a:r>
              <a:rPr lang="he-IL" sz="1400" dirty="0" smtClean="0">
                <a:cs typeface="+mj-cs"/>
              </a:rPr>
              <a:t> – לא ברח (נשאר לעמוד)</a:t>
            </a:r>
          </a:p>
          <a:p>
            <a:r>
              <a:rPr lang="he-IL" sz="1400" b="1" dirty="0">
                <a:cs typeface="+mj-cs"/>
              </a:rPr>
              <a:t>אריה</a:t>
            </a:r>
            <a:r>
              <a:rPr lang="he-IL" sz="1400" dirty="0" smtClean="0">
                <a:cs typeface="+mj-cs"/>
              </a:rPr>
              <a:t> – לא אכל.</a:t>
            </a:r>
          </a:p>
          <a:p>
            <a:r>
              <a:rPr lang="he-IL" sz="1400" b="1" dirty="0">
                <a:cs typeface="+mj-cs"/>
              </a:rPr>
              <a:t>נבלה</a:t>
            </a:r>
            <a:r>
              <a:rPr lang="he-IL" sz="1400" dirty="0" smtClean="0">
                <a:cs typeface="+mj-cs"/>
              </a:rPr>
              <a:t> – הצדיק הנביא עידו.</a:t>
            </a:r>
            <a:endParaRPr lang="he-IL" sz="1400" dirty="0">
              <a:cs typeface="+mj-cs"/>
            </a:endParaRPr>
          </a:p>
        </p:txBody>
      </p:sp>
      <p:cxnSp>
        <p:nvCxnSpPr>
          <p:cNvPr id="75" name="מחבר חץ ישר 74"/>
          <p:cNvCxnSpPr/>
          <p:nvPr/>
        </p:nvCxnSpPr>
        <p:spPr>
          <a:xfrm flipH="1">
            <a:off x="3596186" y="1139984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מחבר חץ ישר 75"/>
          <p:cNvCxnSpPr/>
          <p:nvPr/>
        </p:nvCxnSpPr>
        <p:spPr>
          <a:xfrm>
            <a:off x="3596185" y="1478177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מחבר חץ ישר 76"/>
          <p:cNvCxnSpPr/>
          <p:nvPr/>
        </p:nvCxnSpPr>
        <p:spPr>
          <a:xfrm flipH="1">
            <a:off x="3596184" y="1910225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מחבר חץ ישר 77"/>
          <p:cNvCxnSpPr/>
          <p:nvPr/>
        </p:nvCxnSpPr>
        <p:spPr>
          <a:xfrm flipV="1">
            <a:off x="3603648" y="2162233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מחבר חץ ישר 78"/>
          <p:cNvCxnSpPr/>
          <p:nvPr/>
        </p:nvCxnSpPr>
        <p:spPr>
          <a:xfrm flipH="1">
            <a:off x="3603648" y="2441808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מחבר חץ ישר 79"/>
          <p:cNvCxnSpPr/>
          <p:nvPr/>
        </p:nvCxnSpPr>
        <p:spPr>
          <a:xfrm flipH="1">
            <a:off x="3603648" y="2749585"/>
            <a:ext cx="23573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מחבר חץ ישר 80"/>
          <p:cNvCxnSpPr/>
          <p:nvPr/>
        </p:nvCxnSpPr>
        <p:spPr>
          <a:xfrm>
            <a:off x="6494615" y="1550185"/>
            <a:ext cx="0" cy="14176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מחבר חץ ישר 81"/>
          <p:cNvCxnSpPr/>
          <p:nvPr/>
        </p:nvCxnSpPr>
        <p:spPr>
          <a:xfrm flipH="1">
            <a:off x="6897434" y="1046129"/>
            <a:ext cx="224923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מלבן 82"/>
          <p:cNvSpPr/>
          <p:nvPr/>
        </p:nvSpPr>
        <p:spPr>
          <a:xfrm>
            <a:off x="242526" y="1376374"/>
            <a:ext cx="2165944" cy="108012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dirty="0" smtClean="0"/>
              <a:t>.</a:t>
            </a:r>
            <a:endParaRPr lang="he-IL" dirty="0"/>
          </a:p>
        </p:txBody>
      </p:sp>
      <p:cxnSp>
        <p:nvCxnSpPr>
          <p:cNvPr id="32" name="מחבר ישר 31"/>
          <p:cNvCxnSpPr/>
          <p:nvPr/>
        </p:nvCxnSpPr>
        <p:spPr>
          <a:xfrm>
            <a:off x="220136" y="3586855"/>
            <a:ext cx="9389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17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5621" y="110633"/>
            <a:ext cx="219483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א' פרק י"ד</a:t>
            </a:r>
            <a:endParaRPr lang="he-IL" sz="2400" b="1" dirty="0"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06335" y="1675728"/>
            <a:ext cx="70564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ירבעם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57631" y="2151905"/>
            <a:ext cx="60305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אביה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36021" y="1675728"/>
            <a:ext cx="65434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אשתו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69223" y="1675728"/>
            <a:ext cx="133562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אחיה </a:t>
            </a:r>
            <a:r>
              <a:rPr lang="he-IL" b="1" dirty="0" err="1">
                <a:cs typeface="+mj-cs"/>
              </a:rPr>
              <a:t>השילוני</a:t>
            </a:r>
            <a:endParaRPr lang="he-IL" b="1" dirty="0">
              <a:cs typeface="+mj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9479" y="1675728"/>
            <a:ext cx="76816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הקב"ה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45025" y="1592073"/>
            <a:ext cx="264046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אשת ירבעם מגיע אליך, ותגיד לה כך וכך</a:t>
            </a:r>
            <a:endParaRPr lang="he-IL" sz="1400" dirty="0">
              <a:cs typeface="+mj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3836" y="1563414"/>
            <a:ext cx="150554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10 לחם </a:t>
            </a:r>
            <a:r>
              <a:rPr lang="he-IL" sz="1400" dirty="0" err="1" smtClean="0">
                <a:cs typeface="+mj-cs"/>
              </a:rPr>
              <a:t>ניקודים</a:t>
            </a:r>
            <a:endParaRPr lang="he-IL" sz="1400" dirty="0" smtClean="0">
              <a:cs typeface="+mj-cs"/>
            </a:endParaRP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בקבוק דבש</a:t>
            </a:r>
            <a:endParaRPr lang="he-IL" sz="1400" dirty="0"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22755" y="2405948"/>
            <a:ext cx="3576621" cy="181588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למה את מתחפשת?!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בגלל שלא שמעתם בקולי </a:t>
            </a:r>
          </a:p>
          <a:p>
            <a:pPr marL="361950"/>
            <a:r>
              <a:rPr lang="he-IL" sz="1400" dirty="0" smtClean="0">
                <a:cs typeface="+mj-cs"/>
              </a:rPr>
              <a:t>למרות שהמלכתי אתכם על 10 השבטים.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he-IL" sz="1400" dirty="0" smtClean="0">
                <a:cs typeface="+mj-cs"/>
              </a:rPr>
              <a:t>המת בעיר –הכלבים.</a:t>
            </a:r>
          </a:p>
          <a:p>
            <a:pPr marL="361950"/>
            <a:r>
              <a:rPr lang="he-IL" sz="1400" dirty="0" smtClean="0">
                <a:cs typeface="+mj-cs"/>
              </a:rPr>
              <a:t>המת בשדה – עוף השמים.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he-IL" sz="1400" dirty="0" smtClean="0">
                <a:cs typeface="+mj-cs"/>
              </a:rPr>
              <a:t>כשתכנסי לעיר אביה ימות ויזכה לקבורה.</a:t>
            </a:r>
          </a:p>
          <a:p>
            <a:pPr marL="342900" indent="-342900">
              <a:buAutoNum type="arabicPeriod" startAt="4"/>
            </a:pPr>
            <a:r>
              <a:rPr lang="he-IL" sz="1400" dirty="0" smtClean="0">
                <a:cs typeface="+mj-cs"/>
              </a:rPr>
              <a:t>כמו קנה רך שבגשם מתכופף ואח"כ חוזר לעצמו = </a:t>
            </a:r>
          </a:p>
          <a:p>
            <a:pPr marL="361950"/>
            <a:r>
              <a:rPr lang="he-IL" sz="1400" dirty="0" smtClean="0">
                <a:cs typeface="+mj-cs"/>
              </a:rPr>
              <a:t>כך </a:t>
            </a:r>
            <a:r>
              <a:rPr lang="he-IL" sz="1400" dirty="0" err="1" smtClean="0">
                <a:cs typeface="+mj-cs"/>
              </a:rPr>
              <a:t>עמ"י</a:t>
            </a:r>
            <a:r>
              <a:rPr lang="he-IL" sz="1400" dirty="0" smtClean="0">
                <a:cs typeface="+mj-cs"/>
              </a:rPr>
              <a:t> יגלו ואח"כ יחזרו לא"י.</a:t>
            </a:r>
            <a:endParaRPr lang="he-IL" sz="1400" dirty="0">
              <a:cs typeface="+mj-cs"/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7398576" y="1592073"/>
            <a:ext cx="1497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בגדים </a:t>
            </a:r>
            <a:r>
              <a:rPr lang="he-IL" sz="1400" dirty="0">
                <a:solidFill>
                  <a:prstClr val="black"/>
                </a:solidFill>
                <a:cs typeface="Times New Roman" panose="02020603050405020304" pitchFamily="18" charset="0"/>
              </a:rPr>
              <a:t>פשוטים. </a:t>
            </a:r>
            <a:endParaRPr lang="he-IL" sz="1400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he-IL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ללא </a:t>
            </a:r>
            <a:r>
              <a:rPr lang="he-IL" sz="1400" dirty="0">
                <a:solidFill>
                  <a:prstClr val="black"/>
                </a:solidFill>
                <a:cs typeface="Times New Roman" panose="02020603050405020304" pitchFamily="18" charset="0"/>
              </a:rPr>
              <a:t>משרתות</a:t>
            </a:r>
          </a:p>
        </p:txBody>
      </p:sp>
      <p:cxnSp>
        <p:nvCxnSpPr>
          <p:cNvPr id="14" name="מחבר חץ ישר 13"/>
          <p:cNvCxnSpPr>
            <a:stCxn id="27" idx="1"/>
            <a:endCxn id="28" idx="3"/>
          </p:cNvCxnSpPr>
          <p:nvPr/>
        </p:nvCxnSpPr>
        <p:spPr>
          <a:xfrm flipH="1">
            <a:off x="4804846" y="1860394"/>
            <a:ext cx="2031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מחבר חץ ישר 41"/>
          <p:cNvCxnSpPr>
            <a:stCxn id="25" idx="1"/>
            <a:endCxn id="27" idx="3"/>
          </p:cNvCxnSpPr>
          <p:nvPr/>
        </p:nvCxnSpPr>
        <p:spPr>
          <a:xfrm flipH="1">
            <a:off x="7490367" y="1860394"/>
            <a:ext cx="13159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מחבר חץ ישר 47"/>
          <p:cNvCxnSpPr/>
          <p:nvPr/>
        </p:nvCxnSpPr>
        <p:spPr>
          <a:xfrm>
            <a:off x="9159156" y="1992359"/>
            <a:ext cx="0" cy="288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מחבר חץ ישר 53"/>
          <p:cNvCxnSpPr>
            <a:stCxn id="29" idx="3"/>
            <a:endCxn id="28" idx="1"/>
          </p:cNvCxnSpPr>
          <p:nvPr/>
        </p:nvCxnSpPr>
        <p:spPr>
          <a:xfrm>
            <a:off x="1017639" y="1860394"/>
            <a:ext cx="2451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מחבר חץ ישר 57"/>
          <p:cNvCxnSpPr/>
          <p:nvPr/>
        </p:nvCxnSpPr>
        <p:spPr>
          <a:xfrm>
            <a:off x="4804846" y="2456362"/>
            <a:ext cx="21658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4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4489" y="110633"/>
            <a:ext cx="2585965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400" b="1" dirty="0" smtClean="0">
                <a:cs typeface="+mj-cs"/>
              </a:rPr>
              <a:t>מלכים א' פרק י"ז </a:t>
            </a:r>
            <a:r>
              <a:rPr lang="he-IL" b="1" dirty="0" smtClean="0">
                <a:cs typeface="+mj-cs"/>
              </a:rPr>
              <a:t>(1)</a:t>
            </a:r>
            <a:endParaRPr lang="he-IL" b="1" dirty="0"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32928" y="1389276"/>
            <a:ext cx="88036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מלך ישראל</a:t>
            </a:r>
            <a:endParaRPr lang="he-IL" sz="1400" dirty="0"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47542" y="1152510"/>
            <a:ext cx="65114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אחאב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31897" y="1152510"/>
            <a:ext cx="59663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 err="1">
                <a:cs typeface="+mj-cs"/>
              </a:rPr>
              <a:t>חיאל</a:t>
            </a:r>
            <a:endParaRPr lang="he-IL" b="1" dirty="0"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10956" y="1102467"/>
            <a:ext cx="43633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חבר</a:t>
            </a:r>
            <a:endParaRPr lang="he-IL" sz="1400" dirty="0">
              <a:cs typeface="+mj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67976" y="1152510"/>
            <a:ext cx="121539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אליהו הנביא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739" y="1152510"/>
            <a:ext cx="76816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הקב"ה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83138" y="1486444"/>
            <a:ext cx="100700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החליט לבנות </a:t>
            </a:r>
          </a:p>
          <a:p>
            <a:pPr algn="ctr"/>
            <a:r>
              <a:rPr lang="he-IL" sz="1400" dirty="0" smtClean="0">
                <a:cs typeface="+mj-cs"/>
              </a:rPr>
              <a:t>את יריחו</a:t>
            </a:r>
            <a:endParaRPr lang="he-IL" sz="1400" dirty="0">
              <a:cs typeface="+mj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41835" y="1961147"/>
            <a:ext cx="68961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מתו בניו</a:t>
            </a:r>
            <a:endParaRPr lang="he-IL" sz="1400" dirty="0">
              <a:cs typeface="+mj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4524" y="1317329"/>
            <a:ext cx="219803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ביקש </a:t>
            </a:r>
            <a:r>
              <a:rPr lang="he-IL" sz="1400" dirty="0" err="1" smtClean="0">
                <a:cs typeface="+mj-cs"/>
              </a:rPr>
              <a:t>שיתן</a:t>
            </a:r>
            <a:r>
              <a:rPr lang="he-IL" sz="1400" dirty="0" smtClean="0">
                <a:cs typeface="+mj-cs"/>
              </a:rPr>
              <a:t> לו את מפתח הגשמים.</a:t>
            </a:r>
            <a:endParaRPr lang="he-IL" sz="1400" dirty="0">
              <a:cs typeface="+mj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72987" y="1150091"/>
            <a:ext cx="325121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בגלל שבנית את יריחו מתו בניך, כמו שאמר יהושע.</a:t>
            </a:r>
            <a:endParaRPr lang="he-IL" sz="1400" dirty="0">
              <a:cs typeface="+mj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87474" y="1947263"/>
            <a:ext cx="3044423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יהושע: מי שיבנה יריחו בניו ימותו.</a:t>
            </a:r>
            <a:endParaRPr lang="he-IL" sz="1400" dirty="0"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משה: כשיעבדו ע"ז לא ירדו גשמים.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איך יכול להיות שקללת התלמיד התקיימה,</a:t>
            </a:r>
          </a:p>
          <a:p>
            <a:pPr marL="361950"/>
            <a:r>
              <a:rPr lang="he-IL" sz="1400" dirty="0" smtClean="0">
                <a:cs typeface="+mj-cs"/>
              </a:rPr>
              <a:t>וקללת הרב לא התקיימה?!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09373" y="3644418"/>
            <a:ext cx="121539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אליהו הנביא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844212" y="4108885"/>
            <a:ext cx="74571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נחל כרית</a:t>
            </a:r>
            <a:endParaRPr lang="he-IL" sz="1400" dirty="0">
              <a:cs typeface="+mj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8323" y="4514083"/>
            <a:ext cx="3438762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u="sng" dirty="0" smtClean="0">
                <a:cs typeface="+mj-cs"/>
              </a:rPr>
              <a:t>בהתחלה</a:t>
            </a:r>
            <a:r>
              <a:rPr lang="he-IL" sz="1400" dirty="0" smtClean="0">
                <a:cs typeface="+mj-cs"/>
              </a:rPr>
              <a:t>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מים – נחל כרית.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אוכל – עורבים דואגים לו לאוכל.</a:t>
            </a:r>
          </a:p>
          <a:p>
            <a:pPr marL="361950"/>
            <a:r>
              <a:rPr lang="he-IL" sz="1400" dirty="0" smtClean="0">
                <a:cs typeface="+mj-cs"/>
              </a:rPr>
              <a:t>אם העורבים ריחמו = גם אתה תרחם על ישראל.</a:t>
            </a:r>
            <a:endParaRPr lang="he-IL" sz="1400" dirty="0">
              <a:cs typeface="+mj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34026" y="5565611"/>
            <a:ext cx="2743059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u="sng" dirty="0">
                <a:cs typeface="+mj-cs"/>
              </a:rPr>
              <a:t>בהמשך: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הנחל התייבש – </a:t>
            </a:r>
          </a:p>
          <a:p>
            <a:r>
              <a:rPr lang="he-IL" sz="1400" dirty="0" smtClean="0">
                <a:cs typeface="+mj-cs"/>
              </a:rPr>
              <a:t>כדי שאליהו ירגיש בצמא ובקושי של </a:t>
            </a:r>
            <a:r>
              <a:rPr lang="he-IL" sz="1400" dirty="0" err="1" smtClean="0">
                <a:cs typeface="+mj-cs"/>
              </a:rPr>
              <a:t>עמ"י</a:t>
            </a:r>
            <a:r>
              <a:rPr lang="he-IL" sz="1400" dirty="0" smtClean="0">
                <a:cs typeface="+mj-cs"/>
              </a:rPr>
              <a:t>.</a:t>
            </a:r>
            <a:endParaRPr lang="he-IL" sz="1400" dirty="0">
              <a:cs typeface="+mj-cs"/>
            </a:endParaRPr>
          </a:p>
        </p:txBody>
      </p:sp>
      <p:cxnSp>
        <p:nvCxnSpPr>
          <p:cNvPr id="6" name="מחבר חץ ישר 5"/>
          <p:cNvCxnSpPr>
            <a:stCxn id="23" idx="1"/>
            <a:endCxn id="24" idx="3"/>
          </p:cNvCxnSpPr>
          <p:nvPr/>
        </p:nvCxnSpPr>
        <p:spPr>
          <a:xfrm flipH="1">
            <a:off x="809899" y="1337176"/>
            <a:ext cx="18580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מחבר חץ ישר 7"/>
          <p:cNvCxnSpPr/>
          <p:nvPr/>
        </p:nvCxnSpPr>
        <p:spPr>
          <a:xfrm>
            <a:off x="3883373" y="1384801"/>
            <a:ext cx="3748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מחבר חץ ישר 9"/>
          <p:cNvCxnSpPr/>
          <p:nvPr/>
        </p:nvCxnSpPr>
        <p:spPr>
          <a:xfrm flipH="1">
            <a:off x="3883373" y="2003926"/>
            <a:ext cx="37485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מחבר חץ ישר 17"/>
          <p:cNvCxnSpPr>
            <a:stCxn id="20" idx="1"/>
            <a:endCxn id="21" idx="3"/>
          </p:cNvCxnSpPr>
          <p:nvPr/>
        </p:nvCxnSpPr>
        <p:spPr>
          <a:xfrm flipH="1">
            <a:off x="8228535" y="1337176"/>
            <a:ext cx="819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מחבר חץ ישר 48"/>
          <p:cNvCxnSpPr/>
          <p:nvPr/>
        </p:nvCxnSpPr>
        <p:spPr>
          <a:xfrm>
            <a:off x="7892331" y="1939372"/>
            <a:ext cx="0" cy="14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מחבר חץ ישר 49"/>
          <p:cNvCxnSpPr/>
          <p:nvPr/>
        </p:nvCxnSpPr>
        <p:spPr>
          <a:xfrm>
            <a:off x="7894712" y="1449842"/>
            <a:ext cx="0" cy="14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מחבר חץ ישר 50"/>
          <p:cNvCxnSpPr/>
          <p:nvPr/>
        </p:nvCxnSpPr>
        <p:spPr>
          <a:xfrm>
            <a:off x="3218731" y="3969130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מחבר חץ ישר 51"/>
          <p:cNvCxnSpPr/>
          <p:nvPr/>
        </p:nvCxnSpPr>
        <p:spPr>
          <a:xfrm>
            <a:off x="3218731" y="4376880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מחבר חץ ישר 52"/>
          <p:cNvCxnSpPr/>
          <p:nvPr/>
        </p:nvCxnSpPr>
        <p:spPr>
          <a:xfrm>
            <a:off x="3218731" y="5446691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מחבר ישר 54"/>
          <p:cNvCxnSpPr/>
          <p:nvPr/>
        </p:nvCxnSpPr>
        <p:spPr>
          <a:xfrm flipH="1">
            <a:off x="238323" y="3424181"/>
            <a:ext cx="41803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מחבר ישר 55"/>
          <p:cNvCxnSpPr/>
          <p:nvPr/>
        </p:nvCxnSpPr>
        <p:spPr>
          <a:xfrm>
            <a:off x="4418670" y="3424181"/>
            <a:ext cx="0" cy="3044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77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4258" y="181366"/>
            <a:ext cx="249619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י"ז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(2)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4280" y="1316676"/>
            <a:ext cx="76815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הקב"ה</a:t>
            </a:r>
            <a:endParaRPr lang="he-IL" b="1" dirty="0"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2547" y="1316676"/>
            <a:ext cx="66717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אליהו</a:t>
            </a:r>
            <a:endParaRPr lang="he-IL" b="1" dirty="0"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02" y="1316676"/>
            <a:ext cx="159530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האישה הצרפתית</a:t>
            </a:r>
            <a:endParaRPr lang="he-IL" b="1" dirty="0">
              <a:cs typeface="+mj-cs"/>
            </a:endParaRPr>
          </a:p>
        </p:txBody>
      </p:sp>
      <p:cxnSp>
        <p:nvCxnSpPr>
          <p:cNvPr id="16" name="מחבר חץ ישר 15"/>
          <p:cNvCxnSpPr/>
          <p:nvPr/>
        </p:nvCxnSpPr>
        <p:spPr>
          <a:xfrm flipH="1">
            <a:off x="1760326" y="1484507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324193" y="1265035"/>
            <a:ext cx="111601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תני לי מעט מים</a:t>
            </a:r>
            <a:endParaRPr lang="he-IL" sz="1400" dirty="0">
              <a:cs typeface="+mj-cs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696185" y="1566692"/>
            <a:ext cx="131318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מביאה לו מעט מים</a:t>
            </a:r>
            <a:endParaRPr lang="he-IL" sz="1400" dirty="0">
              <a:cs typeface="+mj-cs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381901" y="1851074"/>
            <a:ext cx="105830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תני לי פת לחם</a:t>
            </a:r>
            <a:endParaRPr lang="he-IL" sz="1400" dirty="0">
              <a:cs typeface="+mj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633701" y="2172662"/>
            <a:ext cx="2544350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אין לי אפילו מעוג = עוגה קטנה.</a:t>
            </a:r>
          </a:p>
          <a:p>
            <a:r>
              <a:rPr lang="he-IL" sz="1400" dirty="0" smtClean="0">
                <a:cs typeface="+mj-cs"/>
              </a:rPr>
              <a:t>יש לי רק</a:t>
            </a:r>
            <a:r>
              <a:rPr lang="en-US" sz="1400" dirty="0" smtClean="0">
                <a:cs typeface="+mj-cs"/>
              </a:rPr>
              <a:t>;</a:t>
            </a:r>
            <a:endParaRPr lang="he-IL" sz="1400" dirty="0" smtClean="0">
              <a:cs typeface="+mj-cs"/>
            </a:endParaRP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כף אחת קמח בכד.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מעט שמן בצפחת – צלוחית קטנה.</a:t>
            </a:r>
            <a:endParaRPr lang="he-IL" sz="1400" dirty="0">
              <a:cs typeface="+mj-c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96185" y="4331187"/>
            <a:ext cx="145584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מכינה ומביאה לנביא.</a:t>
            </a:r>
            <a:endParaRPr lang="he-IL" sz="1400" dirty="0">
              <a:cs typeface="+mj-cs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947432" y="3228442"/>
            <a:ext cx="2901755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הכיני עוגה ותני לי לאכול.</a:t>
            </a:r>
          </a:p>
          <a:p>
            <a:r>
              <a:rPr lang="he-IL" sz="1400" dirty="0" smtClean="0">
                <a:cs typeface="+mj-cs"/>
              </a:rPr>
              <a:t>כי אם תכיני לי אז בזכות זה</a:t>
            </a:r>
            <a:r>
              <a:rPr lang="en-US" sz="1400" dirty="0" smtClean="0">
                <a:cs typeface="+mj-cs"/>
              </a:rPr>
              <a:t>;</a:t>
            </a:r>
            <a:endParaRPr lang="he-IL" sz="1400" dirty="0" smtClean="0">
              <a:cs typeface="+mj-cs"/>
            </a:endParaRP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כד הקמח לא תכלה – הקמח לא יפסק.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צפחת השמן לא תחסר – השמן לא יחסר</a:t>
            </a:r>
            <a:endParaRPr lang="he-IL" sz="1400" dirty="0">
              <a:cs typeface="+mj-cs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051351" y="1111959"/>
            <a:ext cx="203292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הקב"ה מייבש את נחל כרית</a:t>
            </a:r>
          </a:p>
          <a:p>
            <a:pPr algn="ctr"/>
            <a:r>
              <a:rPr lang="he-IL" sz="1400" dirty="0" smtClean="0">
                <a:cs typeface="+mj-cs"/>
              </a:rPr>
              <a:t>כדי שיחזיר את מפתח הגשמים.</a:t>
            </a:r>
            <a:endParaRPr lang="he-IL" sz="1400" dirty="0">
              <a:cs typeface="+mj-cs"/>
            </a:endParaRPr>
          </a:p>
        </p:txBody>
      </p:sp>
      <p:cxnSp>
        <p:nvCxnSpPr>
          <p:cNvPr id="113" name="מחבר חץ ישר 112"/>
          <p:cNvCxnSpPr/>
          <p:nvPr/>
        </p:nvCxnSpPr>
        <p:spPr>
          <a:xfrm>
            <a:off x="1788878" y="1787714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מחבר חץ ישר 113"/>
          <p:cNvCxnSpPr/>
          <p:nvPr/>
        </p:nvCxnSpPr>
        <p:spPr>
          <a:xfrm flipH="1">
            <a:off x="1760326" y="2061234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מחבר חץ ישר 114"/>
          <p:cNvCxnSpPr/>
          <p:nvPr/>
        </p:nvCxnSpPr>
        <p:spPr>
          <a:xfrm>
            <a:off x="1760324" y="3064633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מחבר חץ ישר 115"/>
          <p:cNvCxnSpPr/>
          <p:nvPr/>
        </p:nvCxnSpPr>
        <p:spPr>
          <a:xfrm flipH="1">
            <a:off x="1735419" y="4115541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מחבר חץ ישר 116"/>
          <p:cNvCxnSpPr/>
          <p:nvPr/>
        </p:nvCxnSpPr>
        <p:spPr>
          <a:xfrm>
            <a:off x="1735418" y="4562504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מחבר חץ ישר 117"/>
          <p:cNvCxnSpPr/>
          <p:nvPr/>
        </p:nvCxnSpPr>
        <p:spPr>
          <a:xfrm flipH="1">
            <a:off x="1760324" y="5344136"/>
            <a:ext cx="30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מחבר חץ ישר 121"/>
          <p:cNvCxnSpPr/>
          <p:nvPr/>
        </p:nvCxnSpPr>
        <p:spPr>
          <a:xfrm flipH="1">
            <a:off x="6441542" y="1606146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998539" y="4657045"/>
            <a:ext cx="1795683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cs typeface="+mj-cs"/>
              </a:rPr>
              <a:t>ואכן</a:t>
            </a:r>
            <a:r>
              <a:rPr lang="en-US" sz="1400" dirty="0" smtClean="0">
                <a:cs typeface="+mj-cs"/>
              </a:rPr>
              <a:t>;</a:t>
            </a:r>
            <a:endParaRPr lang="he-IL" sz="1400" dirty="0" smtClean="0">
              <a:cs typeface="+mj-cs"/>
            </a:endParaRP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כד הקמח לא כלתה.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צפחת השמן לא חסר.</a:t>
            </a:r>
            <a:endParaRPr lang="he-IL" sz="1400" dirty="0">
              <a:cs typeface="+mj-c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2960" y="1568698"/>
            <a:ext cx="131157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smtClean="0">
                <a:cs typeface="+mj-cs"/>
              </a:rPr>
              <a:t>מקוששת עצים – </a:t>
            </a:r>
          </a:p>
          <a:p>
            <a:pPr algn="ctr"/>
            <a:r>
              <a:rPr lang="he-IL" sz="1400" b="1" dirty="0" smtClean="0">
                <a:cs typeface="+mj-cs"/>
              </a:rPr>
              <a:t>אוספת עצים.</a:t>
            </a:r>
            <a:endParaRPr lang="he-IL" sz="14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87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4258" y="206767"/>
            <a:ext cx="249619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י"ז </a:t>
            </a:r>
            <a:r>
              <a:rPr lang="he-IL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(3)</a:t>
            </a:r>
            <a:endParaRPr lang="he-IL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4280" y="1342077"/>
            <a:ext cx="76815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הקב"ה</a:t>
            </a:r>
            <a:endParaRPr lang="he-IL" b="1" dirty="0"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2547" y="1342077"/>
            <a:ext cx="66717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אליהו</a:t>
            </a:r>
            <a:endParaRPr lang="he-IL" b="1" dirty="0"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02" y="1342077"/>
            <a:ext cx="159530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האישה הצרפתית</a:t>
            </a:r>
            <a:endParaRPr lang="he-IL" b="1" dirty="0">
              <a:cs typeface="+mj-cs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948205" y="5306840"/>
            <a:ext cx="104868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הילד נפטר</a:t>
            </a:r>
            <a:endParaRPr lang="he-IL" b="1" dirty="0">
              <a:cs typeface="+mj-cs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696185" y="1533379"/>
            <a:ext cx="175721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למה באת להמית את בני?!</a:t>
            </a:r>
            <a:endParaRPr lang="he-IL" sz="1400" dirty="0">
              <a:cs typeface="+mj-cs"/>
            </a:endParaRPr>
          </a:p>
        </p:txBody>
      </p:sp>
      <p:sp>
        <p:nvSpPr>
          <p:cNvPr id="95" name="TextBox 94"/>
          <p:cNvSpPr txBox="1"/>
          <p:nvPr/>
        </p:nvSpPr>
        <p:spPr>
          <a:xfrm rot="16200000">
            <a:off x="3619884" y="3520348"/>
            <a:ext cx="269817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שם את הילד 1. על המיטה. 2. בעלית הגג.</a:t>
            </a:r>
            <a:endParaRPr lang="he-IL" sz="1400" dirty="0">
              <a:cs typeface="+mj-cs"/>
            </a:endParaRPr>
          </a:p>
        </p:txBody>
      </p:sp>
      <p:sp>
        <p:nvSpPr>
          <p:cNvPr id="96" name="TextBox 95"/>
          <p:cNvSpPr txBox="1"/>
          <p:nvPr/>
        </p:nvSpPr>
        <p:spPr>
          <a:xfrm rot="16200000">
            <a:off x="4654917" y="2836602"/>
            <a:ext cx="1627369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פה על פה.</a:t>
            </a:r>
          </a:p>
          <a:p>
            <a:pPr marL="342900" indent="-342900">
              <a:buAutoNum type="arabicPeriod"/>
            </a:pPr>
            <a:r>
              <a:rPr lang="he-IL" sz="1400" dirty="0" err="1" smtClean="0">
                <a:cs typeface="+mj-cs"/>
              </a:rPr>
              <a:t>עינים</a:t>
            </a:r>
            <a:r>
              <a:rPr lang="he-IL" sz="1400" dirty="0" smtClean="0">
                <a:cs typeface="+mj-cs"/>
              </a:rPr>
              <a:t> על </a:t>
            </a:r>
            <a:r>
              <a:rPr lang="he-IL" sz="1400" dirty="0" err="1" smtClean="0">
                <a:cs typeface="+mj-cs"/>
              </a:rPr>
              <a:t>עינים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AutoNum type="arabicPeriod"/>
            </a:pPr>
            <a:r>
              <a:rPr lang="he-IL" sz="1400" dirty="0" smtClean="0">
                <a:cs typeface="+mj-cs"/>
              </a:rPr>
              <a:t>וכל הגוף על הגוף.</a:t>
            </a:r>
            <a:endParaRPr lang="he-IL" sz="1400" dirty="0">
              <a:cs typeface="+mj-cs"/>
            </a:endParaRPr>
          </a:p>
        </p:txBody>
      </p:sp>
      <p:sp>
        <p:nvSpPr>
          <p:cNvPr id="101" name="TextBox 100"/>
          <p:cNvSpPr txBox="1"/>
          <p:nvPr/>
        </p:nvSpPr>
        <p:spPr>
          <a:xfrm rot="16200000">
            <a:off x="5285098" y="4181338"/>
            <a:ext cx="148630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הנער התעורר לתחיה.</a:t>
            </a:r>
            <a:endParaRPr lang="he-IL" sz="1400" dirty="0">
              <a:cs typeface="+mj-cs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550217" y="2311995"/>
            <a:ext cx="88998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ראי בנך חי.</a:t>
            </a:r>
            <a:endParaRPr lang="he-IL" sz="1400" dirty="0">
              <a:cs typeface="+mj-cs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696185" y="2624190"/>
            <a:ext cx="206017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עתה ידעתי שאיש אלוקים אתה.</a:t>
            </a:r>
            <a:endParaRPr lang="he-IL" sz="1400" dirty="0">
              <a:cs typeface="+mj-cs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476752" y="1359206"/>
            <a:ext cx="2060179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התפלל שה' </a:t>
            </a:r>
            <a:r>
              <a:rPr lang="he-IL" sz="1400" dirty="0" err="1" smtClean="0">
                <a:cs typeface="+mj-cs"/>
              </a:rPr>
              <a:t>יחייה</a:t>
            </a:r>
            <a:r>
              <a:rPr lang="he-IL" sz="1400" dirty="0" smtClean="0">
                <a:cs typeface="+mj-cs"/>
              </a:rPr>
              <a:t> את הילד</a:t>
            </a:r>
            <a:r>
              <a:rPr lang="en-US" sz="1400" dirty="0" smtClean="0">
                <a:cs typeface="+mj-cs"/>
              </a:rPr>
              <a:t>;</a:t>
            </a:r>
            <a:r>
              <a:rPr lang="he-IL" sz="1400" dirty="0" smtClean="0">
                <a:cs typeface="+mj-cs"/>
              </a:rPr>
              <a:t> </a:t>
            </a:r>
          </a:p>
          <a:p>
            <a:pPr algn="ctr"/>
            <a:r>
              <a:rPr lang="he-IL" sz="1400" dirty="0" smtClean="0">
                <a:cs typeface="+mj-cs"/>
              </a:rPr>
              <a:t>אני גולה בגלל שעצרתי גשמים,</a:t>
            </a:r>
          </a:p>
          <a:p>
            <a:pPr algn="ctr"/>
            <a:r>
              <a:rPr lang="he-IL" sz="1400" dirty="0" smtClean="0">
                <a:cs typeface="+mj-cs"/>
              </a:rPr>
              <a:t>אבל מה אשמה האלמנה?!</a:t>
            </a:r>
            <a:endParaRPr lang="he-IL" sz="1400" dirty="0">
              <a:cs typeface="+mj-cs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926317" y="2125040"/>
            <a:ext cx="215796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רק אם תחזיר את מפתח הגשמים.</a:t>
            </a:r>
            <a:endParaRPr lang="he-IL" sz="1400" dirty="0">
              <a:cs typeface="+mj-cs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597771" y="2452534"/>
            <a:ext cx="97654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אליהו מחזיר.</a:t>
            </a:r>
            <a:endParaRPr lang="he-IL" sz="1400" dirty="0">
              <a:cs typeface="+mj-cs"/>
            </a:endParaRPr>
          </a:p>
        </p:txBody>
      </p:sp>
      <p:cxnSp>
        <p:nvCxnSpPr>
          <p:cNvPr id="119" name="מחבר חץ ישר 118"/>
          <p:cNvCxnSpPr/>
          <p:nvPr/>
        </p:nvCxnSpPr>
        <p:spPr>
          <a:xfrm>
            <a:off x="1760324" y="1774955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מחבר חץ ישר 119"/>
          <p:cNvCxnSpPr/>
          <p:nvPr/>
        </p:nvCxnSpPr>
        <p:spPr>
          <a:xfrm>
            <a:off x="1760324" y="2619772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מחבר חץ ישר 120"/>
          <p:cNvCxnSpPr/>
          <p:nvPr/>
        </p:nvCxnSpPr>
        <p:spPr>
          <a:xfrm>
            <a:off x="1788877" y="2894996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מחבר חץ ישר 122"/>
          <p:cNvCxnSpPr/>
          <p:nvPr/>
        </p:nvCxnSpPr>
        <p:spPr>
          <a:xfrm>
            <a:off x="6441542" y="2035858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מחבר חץ ישר 123"/>
          <p:cNvCxnSpPr/>
          <p:nvPr/>
        </p:nvCxnSpPr>
        <p:spPr>
          <a:xfrm flipH="1">
            <a:off x="6441542" y="2406311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מחבר חץ ישר 124"/>
          <p:cNvCxnSpPr/>
          <p:nvPr/>
        </p:nvCxnSpPr>
        <p:spPr>
          <a:xfrm>
            <a:off x="6441542" y="2690693"/>
            <a:ext cx="260560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מחבר חץ ישר 126"/>
          <p:cNvCxnSpPr/>
          <p:nvPr/>
        </p:nvCxnSpPr>
        <p:spPr>
          <a:xfrm>
            <a:off x="5125865" y="2238361"/>
            <a:ext cx="0" cy="26364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2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0" y="0"/>
            <a:ext cx="9882222" cy="6858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extBox 2"/>
          <p:cNvSpPr txBox="1"/>
          <p:nvPr/>
        </p:nvSpPr>
        <p:spPr>
          <a:xfrm>
            <a:off x="8670877" y="0"/>
            <a:ext cx="59022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>
                <a:cs typeface="+mj-cs"/>
              </a:rPr>
              <a:t>בס"ד</a:t>
            </a:r>
            <a:endParaRPr lang="he-IL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550" y="110633"/>
            <a:ext cx="255390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he-IL" sz="2400" b="1" dirty="0" smtClean="0">
                <a:cs typeface="+mj-cs"/>
              </a:rPr>
              <a:t>מלכים א' פרק י"ח </a:t>
            </a:r>
            <a:r>
              <a:rPr lang="he-IL" b="1" dirty="0">
                <a:solidFill>
                  <a:prstClr val="black"/>
                </a:solidFill>
                <a:cs typeface="Times New Roman"/>
              </a:rPr>
              <a:t>(1</a:t>
            </a:r>
            <a:r>
              <a:rPr lang="he-IL" b="1" dirty="0" smtClean="0">
                <a:solidFill>
                  <a:prstClr val="black"/>
                </a:solidFill>
                <a:cs typeface="Times New Roman"/>
              </a:rPr>
              <a:t>)</a:t>
            </a:r>
            <a:endParaRPr lang="he-IL" b="1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5504" y="887474"/>
            <a:ext cx="92204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>
                <a:cs typeface="+mj-cs"/>
              </a:rPr>
              <a:t>אחאב</a:t>
            </a:r>
          </a:p>
          <a:p>
            <a:pPr algn="ctr"/>
            <a:r>
              <a:rPr lang="he-IL" sz="1400" b="1" dirty="0">
                <a:cs typeface="+mj-cs"/>
              </a:rPr>
              <a:t>מלך ישראל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685" y="890291"/>
            <a:ext cx="553357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smtClean="0">
                <a:cs typeface="+mj-cs"/>
              </a:rPr>
              <a:t>איזבל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21014" y="825683"/>
            <a:ext cx="164019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err="1" smtClean="0">
                <a:cs typeface="+mj-cs"/>
              </a:rPr>
              <a:t>האתה</a:t>
            </a:r>
            <a:r>
              <a:rPr lang="he-IL" sz="1400" dirty="0" smtClean="0">
                <a:cs typeface="+mj-cs"/>
              </a:rPr>
              <a:t> זה עוכר ישראל?!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12669" y="917474"/>
            <a:ext cx="63511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 smtClean="0">
                <a:cs typeface="+mj-cs"/>
              </a:rPr>
              <a:t>הקב"ה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85117" y="917473"/>
            <a:ext cx="98296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b="1" dirty="0">
                <a:cs typeface="+mj-cs"/>
              </a:rPr>
              <a:t>אליהו הנביא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46052" y="3191991"/>
            <a:ext cx="172355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err="1" smtClean="0">
                <a:cs typeface="+mj-cs"/>
              </a:rPr>
              <a:t>עובדיהו</a:t>
            </a:r>
            <a:endParaRPr lang="he-IL" sz="1400" dirty="0" smtClean="0">
              <a:cs typeface="+mj-cs"/>
            </a:endParaRPr>
          </a:p>
          <a:p>
            <a:pPr algn="ctr"/>
            <a:r>
              <a:rPr lang="he-IL" sz="1400" dirty="0" smtClean="0">
                <a:cs typeface="+mj-cs"/>
              </a:rPr>
              <a:t>שר הממונה על בית אחאב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95121" y="1206232"/>
            <a:ext cx="363753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עצרתי גשמים בגללך – בגלל </a:t>
            </a:r>
            <a:r>
              <a:rPr lang="he-IL" sz="1400" dirty="0" err="1" smtClean="0">
                <a:cs typeface="+mj-cs"/>
              </a:rPr>
              <a:t>הע"ז</a:t>
            </a:r>
            <a:r>
              <a:rPr lang="he-IL" sz="1400" dirty="0" smtClean="0">
                <a:cs typeface="+mj-cs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תאסוף את כל </a:t>
            </a:r>
            <a:r>
              <a:rPr lang="he-IL" sz="1400" dirty="0" err="1" smtClean="0">
                <a:cs typeface="+mj-cs"/>
              </a:rPr>
              <a:t>בנ"י</a:t>
            </a:r>
            <a:r>
              <a:rPr lang="he-IL" sz="1400" dirty="0" smtClean="0">
                <a:cs typeface="+mj-cs"/>
              </a:rPr>
              <a:t>, וכל מי </a:t>
            </a:r>
            <a:r>
              <a:rPr lang="he-IL" sz="1400" b="1" dirty="0" smtClean="0">
                <a:cs typeface="+mj-cs"/>
              </a:rPr>
              <a:t>שעובד ע"ז </a:t>
            </a:r>
            <a:r>
              <a:rPr lang="he-IL" sz="1400" dirty="0" smtClean="0">
                <a:cs typeface="+mj-cs"/>
              </a:rPr>
              <a:t>להר הכרמל</a:t>
            </a:r>
          </a:p>
        </p:txBody>
      </p:sp>
      <p:sp>
        <p:nvSpPr>
          <p:cNvPr id="22" name="TextBox 21"/>
          <p:cNvSpPr txBox="1"/>
          <p:nvPr/>
        </p:nvSpPr>
        <p:spPr>
          <a:xfrm rot="19504868">
            <a:off x="4460688" y="2198101"/>
            <a:ext cx="2739853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אליהו ימות.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אליהו לא יהיה ואז אני ימות.</a:t>
            </a:r>
          </a:p>
          <a:p>
            <a:pPr marL="342900" indent="-342900">
              <a:buFont typeface="+mj-lt"/>
              <a:buAutoNum type="arabicPeriod"/>
            </a:pPr>
            <a:r>
              <a:rPr lang="he-IL" sz="1400" dirty="0" smtClean="0">
                <a:cs typeface="+mj-cs"/>
              </a:rPr>
              <a:t>אל תרחם עלי אלא על 100 הנביאים.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52653" y="3918855"/>
            <a:ext cx="151035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ירא ה' מאוד כי החביא</a:t>
            </a:r>
          </a:p>
          <a:p>
            <a:pPr algn="ctr"/>
            <a:r>
              <a:rPr lang="he-IL" sz="1400" dirty="0" smtClean="0">
                <a:cs typeface="+mj-cs"/>
              </a:rPr>
              <a:t>100 נביאים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16527" y="4703381"/>
            <a:ext cx="81945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50 נביאים</a:t>
            </a:r>
          </a:p>
        </p:txBody>
      </p:sp>
      <p:sp>
        <p:nvSpPr>
          <p:cNvPr id="25" name="TextBox 24"/>
          <p:cNvSpPr txBox="1"/>
          <p:nvPr/>
        </p:nvSpPr>
        <p:spPr>
          <a:xfrm rot="4045580">
            <a:off x="2240976" y="1963814"/>
            <a:ext cx="9188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אוכל לבע"ח</a:t>
            </a:r>
          </a:p>
        </p:txBody>
      </p:sp>
      <p:cxnSp>
        <p:nvCxnSpPr>
          <p:cNvPr id="12" name="מחבר חץ ישר 11"/>
          <p:cNvCxnSpPr>
            <a:stCxn id="9" idx="2"/>
          </p:cNvCxnSpPr>
          <p:nvPr/>
        </p:nvCxnSpPr>
        <p:spPr>
          <a:xfrm>
            <a:off x="2316528" y="1410694"/>
            <a:ext cx="800513" cy="20183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711286" y="4701424"/>
            <a:ext cx="819456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1400" dirty="0" smtClean="0">
                <a:cs typeface="+mj-cs"/>
              </a:rPr>
              <a:t>50 נביאים</a:t>
            </a:r>
          </a:p>
        </p:txBody>
      </p:sp>
      <p:cxnSp>
        <p:nvCxnSpPr>
          <p:cNvPr id="27" name="מחבר חץ ישר 26"/>
          <p:cNvCxnSpPr>
            <a:stCxn id="18" idx="1"/>
            <a:endCxn id="19" idx="3"/>
          </p:cNvCxnSpPr>
          <p:nvPr/>
        </p:nvCxnSpPr>
        <p:spPr>
          <a:xfrm flipH="1" flipV="1">
            <a:off x="7668079" y="1071362"/>
            <a:ext cx="94459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מחבר חץ ישר 31"/>
          <p:cNvCxnSpPr/>
          <p:nvPr/>
        </p:nvCxnSpPr>
        <p:spPr>
          <a:xfrm flipV="1">
            <a:off x="2697231" y="1050754"/>
            <a:ext cx="4013533" cy="20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מחבר חץ ישר 35"/>
          <p:cNvCxnSpPr/>
          <p:nvPr/>
        </p:nvCxnSpPr>
        <p:spPr>
          <a:xfrm flipH="1" flipV="1">
            <a:off x="2697231" y="1457538"/>
            <a:ext cx="4013533" cy="20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מחבר חץ ישר 36"/>
          <p:cNvCxnSpPr/>
          <p:nvPr/>
        </p:nvCxnSpPr>
        <p:spPr>
          <a:xfrm flipV="1">
            <a:off x="4121014" y="1225250"/>
            <a:ext cx="3055583" cy="2089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מחבר חץ ישר 38"/>
          <p:cNvCxnSpPr>
            <a:stCxn id="20" idx="2"/>
          </p:cNvCxnSpPr>
          <p:nvPr/>
        </p:nvCxnSpPr>
        <p:spPr>
          <a:xfrm>
            <a:off x="3507827" y="3715211"/>
            <a:ext cx="0" cy="271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מחבר חץ ישר 40"/>
          <p:cNvCxnSpPr>
            <a:stCxn id="23" idx="2"/>
            <a:endCxn id="29" idx="0"/>
          </p:cNvCxnSpPr>
          <p:nvPr/>
        </p:nvCxnSpPr>
        <p:spPr>
          <a:xfrm>
            <a:off x="3507828" y="4442075"/>
            <a:ext cx="613186" cy="259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מחבר חץ ישר 42"/>
          <p:cNvCxnSpPr>
            <a:stCxn id="23" idx="2"/>
            <a:endCxn id="24" idx="0"/>
          </p:cNvCxnSpPr>
          <p:nvPr/>
        </p:nvCxnSpPr>
        <p:spPr>
          <a:xfrm flipH="1">
            <a:off x="2726255" y="4442075"/>
            <a:ext cx="781573" cy="2613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מחבר ישר 44"/>
          <p:cNvCxnSpPr>
            <a:stCxn id="10" idx="3"/>
          </p:cNvCxnSpPr>
          <p:nvPr/>
        </p:nvCxnSpPr>
        <p:spPr>
          <a:xfrm>
            <a:off x="1376042" y="1044180"/>
            <a:ext cx="68135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695731" y="5500173"/>
            <a:ext cx="4532011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he-IL" sz="1400" b="1" dirty="0">
                <a:cs typeface="+mj-cs"/>
              </a:rPr>
              <a:t>עובדי ע"ז</a:t>
            </a:r>
            <a:r>
              <a:rPr lang="he-IL" sz="1400" b="1" dirty="0" smtClean="0">
                <a:cs typeface="+mj-cs"/>
              </a:rPr>
              <a:t>:</a:t>
            </a:r>
          </a:p>
          <a:p>
            <a:r>
              <a:rPr lang="he-IL" sz="1400" b="1" dirty="0" smtClean="0">
                <a:cs typeface="+mj-cs"/>
              </a:rPr>
              <a:t>א. </a:t>
            </a:r>
            <a:r>
              <a:rPr lang="he-IL" sz="1400" dirty="0" smtClean="0">
                <a:cs typeface="+mj-cs"/>
              </a:rPr>
              <a:t>450 </a:t>
            </a:r>
            <a:r>
              <a:rPr lang="he-IL" sz="1400" dirty="0">
                <a:cs typeface="+mj-cs"/>
              </a:rPr>
              <a:t>נביאי הבעל</a:t>
            </a:r>
            <a:r>
              <a:rPr lang="he-IL" sz="1400" dirty="0" smtClean="0">
                <a:cs typeface="+mj-cs"/>
              </a:rPr>
              <a:t>.</a:t>
            </a:r>
          </a:p>
          <a:p>
            <a:r>
              <a:rPr lang="he-IL" sz="1400" b="1" dirty="0" smtClean="0">
                <a:cs typeface="+mj-cs"/>
              </a:rPr>
              <a:t>ב.</a:t>
            </a:r>
            <a:r>
              <a:rPr lang="he-IL" sz="1400" dirty="0" smtClean="0">
                <a:cs typeface="+mj-cs"/>
              </a:rPr>
              <a:t> 400 </a:t>
            </a:r>
            <a:r>
              <a:rPr lang="he-IL" sz="1400" dirty="0">
                <a:cs typeface="+mj-cs"/>
              </a:rPr>
              <a:t>נביאי האשרה – אוכלי שולחנה של איזבל = לא </a:t>
            </a:r>
            <a:r>
              <a:rPr lang="he-IL" sz="1400" dirty="0" smtClean="0">
                <a:cs typeface="+mj-cs"/>
              </a:rPr>
              <a:t>באו להר הכרמל.</a:t>
            </a:r>
            <a:endParaRPr lang="he-IL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772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</TotalTime>
  <Words>2091</Words>
  <Application>Microsoft Office PowerPoint</Application>
  <PresentationFormat>A4 Paper (210x297 mm)</PresentationFormat>
  <Paragraphs>496</Paragraphs>
  <Slides>23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23</vt:i4>
      </vt:variant>
    </vt:vector>
  </HeadingPairs>
  <TitlesOfParts>
    <vt:vector size="24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שבי</dc:creator>
  <cp:lastModifiedBy>user</cp:lastModifiedBy>
  <cp:revision>117</cp:revision>
  <cp:lastPrinted>2016-05-12T08:42:15Z</cp:lastPrinted>
  <dcterms:created xsi:type="dcterms:W3CDTF">2015-01-04T12:18:55Z</dcterms:created>
  <dcterms:modified xsi:type="dcterms:W3CDTF">2014-08-09T18:26:45Z</dcterms:modified>
</cp:coreProperties>
</file>